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81" r:id="rId17"/>
    <p:sldId id="282" r:id="rId18"/>
    <p:sldId id="279" r:id="rId19"/>
    <p:sldId id="280" r:id="rId20"/>
    <p:sldId id="283" r:id="rId21"/>
    <p:sldId id="284" r:id="rId22"/>
    <p:sldId id="285" r:id="rId23"/>
    <p:sldId id="287" r:id="rId24"/>
    <p:sldId id="288" r:id="rId25"/>
    <p:sldId id="290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3901" autoAdjust="0"/>
  </p:normalViewPr>
  <p:slideViewPr>
    <p:cSldViewPr snapToGrid="0">
      <p:cViewPr varScale="1">
        <p:scale>
          <a:sx n="49" d="100"/>
          <a:sy n="49" d="100"/>
        </p:scale>
        <p:origin x="1987" y="4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3FF7D-6DB9-48F8-BDFC-976828A2BAF0}" type="datetimeFigureOut">
              <a:rPr lang="zh-CN" altLang="en-US" smtClean="0"/>
              <a:t>2025/9/30</a:t>
            </a:fld>
            <a:endParaRPr lang="zh-CN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zh-CN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C185E0-FA84-4621-88AA-DC4F57BCF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6099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먼저 연구의 시작은 이렇게 자폐증이 남성에게 발병이 높은 </a:t>
            </a:r>
            <a:r>
              <a:rPr lang="en-US" altLang="ko-KR" dirty="0"/>
              <a:t>bias</a:t>
            </a:r>
            <a:r>
              <a:rPr lang="ko-KR" altLang="en-US" dirty="0"/>
              <a:t>가 있음에서 시작됩니다</a:t>
            </a:r>
            <a:r>
              <a:rPr lang="en-US" altLang="ko-KR" dirty="0"/>
              <a:t>.  </a:t>
            </a:r>
          </a:p>
          <a:p>
            <a:r>
              <a:rPr lang="ko-KR" altLang="en-US" dirty="0"/>
              <a:t>선행 연구에서 </a:t>
            </a:r>
            <a:r>
              <a:rPr lang="en-US" altLang="ko-KR" dirty="0"/>
              <a:t>X chromosome</a:t>
            </a:r>
            <a:r>
              <a:rPr lang="ko-KR" altLang="en-US" dirty="0"/>
              <a:t> </a:t>
            </a:r>
            <a:r>
              <a:rPr lang="en-US" altLang="ko-KR" dirty="0"/>
              <a:t>rare variant</a:t>
            </a:r>
            <a:r>
              <a:rPr lang="ko-KR" altLang="en-US" dirty="0"/>
              <a:t>에</a:t>
            </a:r>
            <a:r>
              <a:rPr lang="en-US" altLang="ko-KR" dirty="0"/>
              <a:t> </a:t>
            </a:r>
            <a:r>
              <a:rPr lang="ko-KR" altLang="en-US" dirty="0"/>
              <a:t>관해 </a:t>
            </a:r>
            <a:r>
              <a:rPr lang="en-US" altLang="ko-KR" dirty="0"/>
              <a:t>20</a:t>
            </a:r>
            <a:r>
              <a:rPr lang="ko-KR" altLang="en-US" dirty="0"/>
              <a:t>개 </a:t>
            </a:r>
            <a:r>
              <a:rPr lang="en-US" altLang="ko-KR" dirty="0"/>
              <a:t>gene</a:t>
            </a:r>
            <a:r>
              <a:rPr lang="ko-KR" altLang="en-US" dirty="0"/>
              <a:t>이 </a:t>
            </a:r>
            <a:r>
              <a:rPr lang="en-US" altLang="ko-KR" dirty="0"/>
              <a:t>female protective effect</a:t>
            </a:r>
            <a:r>
              <a:rPr lang="ko-KR" altLang="en-US" dirty="0"/>
              <a:t>로 보고된 바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저자들은 </a:t>
            </a:r>
            <a:r>
              <a:rPr lang="en-US" altLang="ko-KR" dirty="0" err="1"/>
              <a:t>wgs</a:t>
            </a:r>
            <a:r>
              <a:rPr lang="en-US" altLang="ko-KR" dirty="0"/>
              <a:t> 6873</a:t>
            </a:r>
            <a:r>
              <a:rPr lang="ko-KR" altLang="en-US" dirty="0"/>
              <a:t>명을 대상으로 </a:t>
            </a:r>
            <a:r>
              <a:rPr lang="en-US" altLang="ko-KR" dirty="0"/>
              <a:t>XWAS</a:t>
            </a:r>
            <a:r>
              <a:rPr lang="ko-KR" altLang="en-US" dirty="0"/>
              <a:t>를 진행하였습니다</a:t>
            </a:r>
            <a:r>
              <a:rPr lang="en-US" altLang="ko-KR" dirty="0"/>
              <a:t>. </a:t>
            </a:r>
            <a:r>
              <a:rPr lang="ko-KR" altLang="en-US" dirty="0"/>
              <a:t>결과 </a:t>
            </a:r>
            <a:r>
              <a:rPr lang="en-US" altLang="ko-KR" dirty="0"/>
              <a:t>59</a:t>
            </a:r>
            <a:r>
              <a:rPr lang="ko-KR" altLang="en-US" dirty="0"/>
              <a:t>개의 </a:t>
            </a:r>
            <a:r>
              <a:rPr lang="en-US" altLang="ko-KR" dirty="0"/>
              <a:t>variant</a:t>
            </a:r>
            <a:r>
              <a:rPr lang="ko-KR" altLang="en-US" dirty="0"/>
              <a:t>를 찾았고 </a:t>
            </a:r>
            <a:r>
              <a:rPr lang="en-US" altLang="ko-KR" dirty="0"/>
              <a:t>FGF13</a:t>
            </a:r>
            <a:r>
              <a:rPr lang="ko-KR" altLang="en-US" dirty="0"/>
              <a:t>이 </a:t>
            </a:r>
            <a:r>
              <a:rPr lang="en-US" altLang="ko-KR" dirty="0"/>
              <a:t>minor allele </a:t>
            </a:r>
            <a:r>
              <a:rPr lang="ko-KR" altLang="en-US" dirty="0"/>
              <a:t>기반 </a:t>
            </a:r>
            <a:r>
              <a:rPr lang="en-US" altLang="ko-KR" dirty="0"/>
              <a:t>sex specific difference </a:t>
            </a:r>
            <a:r>
              <a:rPr lang="ko-KR" altLang="en-US" dirty="0"/>
              <a:t>있다고 제시하고 있습니다</a:t>
            </a:r>
            <a:r>
              <a:rPr lang="en-US" altLang="ko-KR" dirty="0"/>
              <a:t>.</a:t>
            </a:r>
          </a:p>
          <a:p>
            <a:endParaRPr lang="zh-CN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84680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앞에서 </a:t>
            </a:r>
            <a:r>
              <a:rPr lang="ko-KR" altLang="en-US" dirty="0" err="1"/>
              <a:t>설명드린것과</a:t>
            </a:r>
            <a:r>
              <a:rPr lang="ko-KR" altLang="en-US" dirty="0"/>
              <a:t> 같이 </a:t>
            </a:r>
            <a:r>
              <a:rPr lang="en-US" altLang="ko-KR" dirty="0"/>
              <a:t>3-4 </a:t>
            </a:r>
            <a:r>
              <a:rPr lang="ko-KR" altLang="en-US" dirty="0"/>
              <a:t>대 </a:t>
            </a:r>
            <a:r>
              <a:rPr lang="en-US" altLang="ko-KR" dirty="0"/>
              <a:t>1 </a:t>
            </a:r>
            <a:r>
              <a:rPr lang="ko-KR" altLang="en-US" dirty="0"/>
              <a:t>정도로 남자에게 발병을 더 </a:t>
            </a:r>
            <a:r>
              <a:rPr lang="ko-KR" altLang="en-US" dirty="0" err="1"/>
              <a:t>많이하는</a:t>
            </a:r>
            <a:r>
              <a:rPr lang="ko-KR" altLang="en-US" dirty="0"/>
              <a:t> 질병입니다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여성이 남성과 동일한 수준의 임상적 </a:t>
            </a:r>
            <a:r>
              <a:rPr lang="en-US" altLang="ko-KR" dirty="0"/>
              <a:t>ASD </a:t>
            </a:r>
            <a:r>
              <a:rPr lang="ko-KR" altLang="en-US" dirty="0"/>
              <a:t>증상을 나타내기 위해서는 더 큰 효과를 가진 위험 요인이 필요할 수 있음을 의미한다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일부 연구들은 </a:t>
            </a:r>
            <a:r>
              <a:rPr lang="en-US" altLang="ko-KR" dirty="0"/>
              <a:t>X chromosome</a:t>
            </a:r>
            <a:r>
              <a:rPr lang="ko-KR" altLang="en-US" dirty="0"/>
              <a:t>의 유전적 변이가 </a:t>
            </a:r>
            <a:r>
              <a:rPr lang="ko-KR" altLang="en-US" dirty="0" err="1"/>
              <a:t>관련있다고</a:t>
            </a:r>
            <a:r>
              <a:rPr lang="ko-KR" altLang="en-US" dirty="0"/>
              <a:t> 제안함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그리고 </a:t>
            </a:r>
            <a:r>
              <a:rPr lang="en-US" altLang="ko-KR" dirty="0"/>
              <a:t>PAR </a:t>
            </a:r>
            <a:r>
              <a:rPr lang="ko-KR" altLang="en-US" dirty="0"/>
              <a:t>이외에 남자의 </a:t>
            </a:r>
            <a:r>
              <a:rPr lang="en-US" altLang="ko-KR" dirty="0"/>
              <a:t>X chr</a:t>
            </a:r>
            <a:r>
              <a:rPr lang="ko-KR" altLang="en-US" dirty="0"/>
              <a:t>은 짝이 지어지지 않아 재조합</a:t>
            </a:r>
            <a:r>
              <a:rPr lang="en-US" altLang="ko-KR" dirty="0"/>
              <a:t>X. </a:t>
            </a:r>
            <a:r>
              <a:rPr lang="ko-KR" altLang="en-US" dirty="0"/>
              <a:t>따라서 유전적 다양성이 낮아 </a:t>
            </a:r>
            <a:r>
              <a:rPr lang="en-US" altLang="ko-KR" dirty="0"/>
              <a:t>challenging</a:t>
            </a:r>
            <a:r>
              <a:rPr lang="ko-KR" altLang="en-US" dirty="0"/>
              <a:t>한 부분 입니다</a:t>
            </a:r>
            <a:endParaRPr lang="en-US" altLang="ko-KR" dirty="0"/>
          </a:p>
          <a:p>
            <a:r>
              <a:rPr lang="ko-KR" altLang="en-US" dirty="0"/>
              <a:t>또한 </a:t>
            </a:r>
            <a:r>
              <a:rPr lang="en-US" altLang="ko-KR" dirty="0"/>
              <a:t>female</a:t>
            </a:r>
            <a:r>
              <a:rPr lang="ko-KR" altLang="en-US" dirty="0"/>
              <a:t>의 </a:t>
            </a:r>
            <a:r>
              <a:rPr lang="en-US" altLang="ko-KR" dirty="0"/>
              <a:t>X-inactivation </a:t>
            </a:r>
            <a:r>
              <a:rPr lang="ko-KR" altLang="en-US" dirty="0"/>
              <a:t>현상 또한 </a:t>
            </a:r>
            <a:r>
              <a:rPr lang="ko-KR" altLang="en-US" dirty="0" err="1"/>
              <a:t>첼린지의</a:t>
            </a:r>
            <a:r>
              <a:rPr lang="ko-KR" altLang="en-US" dirty="0"/>
              <a:t> 한 부분 입니다</a:t>
            </a:r>
            <a:r>
              <a:rPr lang="en-US" altLang="ko-KR" dirty="0"/>
              <a:t>..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zh-CN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i="1" dirty="0"/>
              <a:t>Moreover, in females, the X-inactivation phenomenon can occur, where a random X chromosome copy may be inactive (i.e., X chromosome dosage compensation).</a:t>
            </a:r>
            <a:br>
              <a:rPr lang="en-US" altLang="zh-CN" dirty="0"/>
            </a:br>
            <a:r>
              <a:rPr lang="zh-CN" altLang="en-US" dirty="0"/>
              <a:t>👉 </a:t>
            </a:r>
            <a:r>
              <a:rPr lang="ko-KR" altLang="en-US" dirty="0"/>
              <a:t>또한 여성에서는 무작위로 한쪽 </a:t>
            </a:r>
            <a:r>
              <a:rPr lang="en-US" altLang="zh-CN" dirty="0"/>
              <a:t>X </a:t>
            </a:r>
            <a:r>
              <a:rPr lang="ko-KR" altLang="en-US" dirty="0"/>
              <a:t>염색체가 불활성화되는 </a:t>
            </a:r>
            <a:r>
              <a:rPr lang="en-US" altLang="zh-CN" b="1" dirty="0"/>
              <a:t>X-</a:t>
            </a:r>
            <a:r>
              <a:rPr lang="ko-KR" altLang="en-US" b="1" dirty="0"/>
              <a:t>염색체 불활성화 현상</a:t>
            </a:r>
            <a:r>
              <a:rPr lang="en-US" altLang="ko-KR" dirty="0"/>
              <a:t>(</a:t>
            </a:r>
            <a:r>
              <a:rPr lang="ko-KR" altLang="en-US" dirty="0"/>
              <a:t>즉</a:t>
            </a:r>
            <a:r>
              <a:rPr lang="en-US" altLang="ko-KR" dirty="0"/>
              <a:t>, </a:t>
            </a:r>
            <a:r>
              <a:rPr lang="en-US" altLang="zh-CN" dirty="0"/>
              <a:t>X </a:t>
            </a:r>
            <a:r>
              <a:rPr lang="ko-KR" altLang="en-US" dirty="0"/>
              <a:t>염색체 용량 보상</a:t>
            </a:r>
            <a:r>
              <a:rPr lang="en-US" altLang="ko-KR" dirty="0"/>
              <a:t>)</a:t>
            </a:r>
            <a:r>
              <a:rPr lang="ko-KR" altLang="en-US" dirty="0"/>
              <a:t>이 발생할 수 있다</a:t>
            </a:r>
            <a:r>
              <a:rPr lang="en-US" altLang="ko-KR" dirty="0"/>
              <a:t>.</a:t>
            </a:r>
          </a:p>
          <a:p>
            <a:endParaRPr lang="zh-CN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91487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77B3E7-715F-F1EF-B71B-BB2A79E3F5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B2C9728-F40B-F834-B031-EFA1166942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D9C1C7D-05C7-B17B-86A9-4F79460F85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327140B-EA71-8575-38FD-1A7D86CB92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09752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331ADA-2DBC-1643-4E70-C171FCF770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0CC2051-FE21-74D1-9694-900FF7710A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77FA865-99ED-F4ED-167F-370E29E656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51151C8-D7D3-4E29-E61C-978B98EB17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40485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50B5B4-3B59-AB14-5268-E39D152ABF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FD537A7-DB3D-608C-93C3-ADFEA91112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30BAAE2-1185-494B-79D7-E92F877581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B870D63-45F9-B910-24E3-1A0A1DFD70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84313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95AB39-3387-BEF4-452F-224CB7EB49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0F1ACFB-FD4D-F241-EEC0-F68B9A58A4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20ADFB42-1042-2418-6E33-4D3DDBCFDB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dirty="0"/>
              <a:t>프리스타일  </a:t>
            </a:r>
            <a:r>
              <a:rPr lang="en-US" altLang="ko-KR" sz="1200" dirty="0"/>
              <a:t>, </a:t>
            </a:r>
            <a:r>
              <a:rPr lang="en-US" altLang="ko-KR" dirty="0"/>
              <a:t>strand </a:t>
            </a:r>
            <a:r>
              <a:rPr lang="ko-KR" altLang="en-US" dirty="0"/>
              <a:t>뒤집을 때 해석이 모호해져서 </a:t>
            </a:r>
            <a:r>
              <a:rPr lang="en-US" altLang="ko-KR" dirty="0"/>
              <a:t>error risk ↑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199D079-5DF3-31BF-9847-B4CD51EE1A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1248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39D609-5BDD-A86E-D938-3C2E325D5E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03E2A94-0AB0-688F-8A57-E5FD67EC0C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3C84B6E-3D84-F4F5-E1F7-66BA6750EA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1" i="0" dirty="0">
                <a:effectLst/>
                <a:latin typeface="-apple-system"/>
              </a:rPr>
              <a:t>Remove SNPs located in Structural variants (file TryTyper.txt made by Valerio </a:t>
            </a:r>
            <a:r>
              <a:rPr lang="en-US" altLang="zh-CN" sz="1200" b="1" i="0" dirty="0" err="1">
                <a:effectLst/>
                <a:latin typeface="-apple-system"/>
              </a:rPr>
              <a:t>Napolioni</a:t>
            </a:r>
            <a:r>
              <a:rPr lang="en-US" altLang="zh-CN" sz="1200" b="1" i="0" dirty="0">
                <a:effectLst/>
                <a:latin typeface="-apple-system"/>
              </a:rPr>
              <a:t>)</a:t>
            </a:r>
            <a:r>
              <a:rPr lang="zh-CN" altLang="en-US" sz="1200" b="1" i="0" dirty="0">
                <a:effectLst/>
                <a:latin typeface="-apple-system"/>
              </a:rPr>
              <a:t> </a:t>
            </a:r>
            <a:r>
              <a:rPr lang="en-US" altLang="zh-CN" sz="1200" b="1" i="0" dirty="0">
                <a:effectLst/>
                <a:latin typeface="-apple-system"/>
                <a:sym typeface="Wingdings" panose="05000000000000000000" pitchFamily="2" charset="2"/>
              </a:rPr>
              <a:t></a:t>
            </a:r>
            <a:r>
              <a:rPr lang="zh-CN" altLang="en-US" sz="1200" b="1" i="0" dirty="0">
                <a:effectLst/>
                <a:latin typeface="-apple-system"/>
                <a:sym typeface="Wingdings" panose="05000000000000000000" pitchFamily="2" charset="2"/>
              </a:rPr>
              <a:t> </a:t>
            </a:r>
            <a:r>
              <a:rPr lang="en-US" altLang="zh-CN" dirty="0"/>
              <a:t>deletion, duplication, inversion </a:t>
            </a:r>
            <a:r>
              <a:rPr lang="ko-KR" altLang="en-US" dirty="0"/>
              <a:t>같은 </a:t>
            </a:r>
            <a:r>
              <a:rPr lang="ko-KR" altLang="en-US" b="1" dirty="0"/>
              <a:t>큰 구조 변이</a:t>
            </a:r>
            <a:r>
              <a:rPr lang="ko-KR" altLang="en-US" dirty="0"/>
              <a:t>가 있는 영역은 </a:t>
            </a:r>
            <a:r>
              <a:rPr lang="en-US" altLang="zh-CN" dirty="0"/>
              <a:t>genotyping error</a:t>
            </a:r>
            <a:r>
              <a:rPr lang="ko-KR" altLang="en-US" dirty="0"/>
              <a:t>가 잘 생김</a:t>
            </a:r>
            <a:r>
              <a:rPr lang="en-US" altLang="ko-KR" dirty="0"/>
              <a:t>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i="0" dirty="0">
              <a:effectLst/>
              <a:latin typeface="-apple-system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i="0" dirty="0">
              <a:effectLst/>
              <a:latin typeface="-apple-system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A6627F4-3FB3-AEBB-FFC0-7EF3ECFE15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03966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A35DC4-2F8B-6681-9EC4-BE717625C5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C4147DA-4FBA-E025-88A6-2391319D99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673BF82-DE7B-AA8D-8A09-61B79F6F48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/>
              <a:t>최종 </a:t>
            </a:r>
            <a:r>
              <a:rPr lang="en-US" altLang="ko-KR" dirty="0"/>
              <a:t>XWAS </a:t>
            </a:r>
            <a:r>
              <a:rPr lang="ko-KR" altLang="en-US" dirty="0"/>
              <a:t>분석은 </a:t>
            </a:r>
            <a:r>
              <a:rPr lang="ko-KR" altLang="en-US" b="1" dirty="0"/>
              <a:t>유전체가 유럽인 </a:t>
            </a:r>
            <a:r>
              <a:rPr lang="en-US" altLang="ko-KR" b="1" dirty="0"/>
              <a:t>reference</a:t>
            </a:r>
            <a:r>
              <a:rPr lang="ko-KR" altLang="en-US" b="1" dirty="0"/>
              <a:t>와 </a:t>
            </a:r>
            <a:r>
              <a:rPr lang="en-US" altLang="ko-KR" b="1" dirty="0"/>
              <a:t>75% </a:t>
            </a:r>
            <a:r>
              <a:rPr lang="ko-KR" altLang="en-US" b="1" dirty="0"/>
              <a:t>이상 유사한 개인들</a:t>
            </a:r>
            <a:r>
              <a:rPr lang="ko-KR" altLang="en-US" dirty="0"/>
              <a:t>로 제한</a:t>
            </a:r>
            <a:endParaRPr lang="en-US" altLang="ko-KR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/>
              <a:t>아래는 </a:t>
            </a:r>
            <a:r>
              <a:rPr lang="en-US" altLang="ko-KR" dirty="0"/>
              <a:t>ADMIXTURE </a:t>
            </a:r>
            <a:r>
              <a:rPr lang="ko-KR" altLang="en-US" dirty="0"/>
              <a:t>분석의 예시</a:t>
            </a:r>
            <a:endParaRPr lang="en-US" altLang="ko-KR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PAR</a:t>
            </a:r>
            <a:r>
              <a:rPr lang="ko-KR" altLang="en-US" dirty="0"/>
              <a:t>과 </a:t>
            </a:r>
            <a:r>
              <a:rPr lang="en-US" altLang="ko-KR" dirty="0"/>
              <a:t>non-PAR </a:t>
            </a:r>
            <a:r>
              <a:rPr lang="ko-KR" altLang="en-US" dirty="0"/>
              <a:t>부분 분리</a:t>
            </a:r>
            <a:endParaRPr lang="en-US" altLang="ko-KR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/>
              <a:t>최종적으로 </a:t>
            </a:r>
            <a:r>
              <a:rPr lang="en-US" altLang="ko-KR" dirty="0"/>
              <a:t>418000</a:t>
            </a:r>
            <a:r>
              <a:rPr lang="ko-KR" altLang="en-US" dirty="0"/>
              <a:t>개의 </a:t>
            </a:r>
            <a:r>
              <a:rPr lang="en-US" altLang="ko-KR" dirty="0" err="1"/>
              <a:t>snp</a:t>
            </a:r>
            <a:r>
              <a:rPr lang="ko-KR" altLang="en-US" dirty="0"/>
              <a:t>과 </a:t>
            </a:r>
            <a:r>
              <a:rPr lang="en-US" altLang="ko-KR" dirty="0"/>
              <a:t>15,499</a:t>
            </a:r>
            <a:r>
              <a:rPr lang="ko-KR" altLang="en-US" dirty="0"/>
              <a:t>의 </a:t>
            </a:r>
            <a:r>
              <a:rPr lang="en-US" altLang="ko-KR" dirty="0"/>
              <a:t>sample</a:t>
            </a:r>
            <a:r>
              <a:rPr lang="ko-KR" altLang="en-US" dirty="0"/>
              <a:t>이 사용되었다</a:t>
            </a:r>
            <a:r>
              <a:rPr lang="en-US" altLang="ko-KR" dirty="0"/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====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i="0" dirty="0">
              <a:effectLst/>
              <a:latin typeface="-apple-system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/>
              <a:t>22,242 samples and 1,407,803 variants </a:t>
            </a:r>
            <a:r>
              <a:rPr lang="en-US" altLang="zh-CN" dirty="0">
                <a:sym typeface="Wingdings" panose="05000000000000000000" pitchFamily="2" charset="2"/>
              </a:rPr>
              <a:t> </a:t>
            </a:r>
            <a:r>
              <a:rPr lang="en-US" altLang="zh-CN" dirty="0"/>
              <a:t>1,075,065 SNPs and 21,089 samples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i="0" dirty="0">
              <a:effectLst/>
              <a:latin typeface="-apple-system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0BEF5B1-7142-5EEF-5E24-E5B532FCBB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9617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8A3860-6256-F836-1F4E-E6499223E8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785B079-CE6F-4022-10A4-4B8D2F2115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4AFBAA8B-96E3-F93E-384E-5C68B19CA6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GENESIS package </a:t>
            </a:r>
            <a:r>
              <a:rPr lang="ko-KR" altLang="en-US" dirty="0"/>
              <a:t>를 사용하여 </a:t>
            </a:r>
            <a:r>
              <a:rPr lang="en-US" altLang="ko-KR" dirty="0"/>
              <a:t>PCA </a:t>
            </a:r>
            <a:r>
              <a:rPr lang="ko-KR" altLang="en-US" dirty="0"/>
              <a:t>분석을 하였습니다</a:t>
            </a:r>
            <a:r>
              <a:rPr lang="en-US" altLang="ko-KR" dirty="0"/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Cluster</a:t>
            </a:r>
            <a:r>
              <a:rPr lang="ko-KR" altLang="en-US" dirty="0"/>
              <a:t>로 부터 </a:t>
            </a:r>
            <a:r>
              <a:rPr lang="en-US" altLang="ko-KR" dirty="0"/>
              <a:t>SD 3d</a:t>
            </a:r>
            <a:r>
              <a:rPr lang="ko-KR" altLang="en-US" dirty="0"/>
              <a:t>이상 벗어나면 </a:t>
            </a:r>
            <a:r>
              <a:rPr lang="en-US" altLang="ko-KR" dirty="0"/>
              <a:t>outlier</a:t>
            </a:r>
            <a:r>
              <a:rPr lang="ko-KR" altLang="en-US" dirty="0"/>
              <a:t>로 정의하였다</a:t>
            </a:r>
            <a:r>
              <a:rPr lang="en-US" altLang="ko-KR" dirty="0"/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b="1" dirty="0"/>
              <a:t>consistency analysis : </a:t>
            </a:r>
            <a:r>
              <a:rPr lang="en-US" altLang="ko-KR" dirty="0"/>
              <a:t>X PCA vs autosome PCA</a:t>
            </a:r>
            <a:r>
              <a:rPr lang="ko-KR" altLang="en-US" dirty="0"/>
              <a:t>가 크게 다르지 </a:t>
            </a:r>
            <a:r>
              <a:rPr lang="ko-KR" altLang="en-US" dirty="0" err="1"/>
              <a:t>않은지</a:t>
            </a:r>
            <a:r>
              <a:rPr lang="ko-KR" altLang="en-US" dirty="0"/>
              <a:t> 확인하기 위함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2EF2856-BE3C-D567-B5A4-0090072F03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14698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556AF4-5232-5F45-1337-21B52A729F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6538736-4A0B-3B6B-19D5-CA8CC406AE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60EA7FA-2DD7-4454-153D-9DC1C2ECEB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i="0" dirty="0">
              <a:effectLst/>
              <a:latin typeface="-apple-system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717B83-C67E-4D11-60AF-29D7D6D408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12459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A30C63-7648-B5DA-D14D-CF510F2339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00E3E8E-DAE8-3F74-CE05-12C1D43D01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482468C-E462-A03D-934A-7EFF2243E2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/>
              <a:t>다음으로 </a:t>
            </a:r>
            <a:r>
              <a:rPr lang="en-US" altLang="ko-KR" dirty="0"/>
              <a:t>significance threshold</a:t>
            </a:r>
            <a:r>
              <a:rPr lang="ko-KR" altLang="en-US" dirty="0"/>
              <a:t>를 재정의 하였습니다</a:t>
            </a:r>
            <a:r>
              <a:rPr lang="en-US" altLang="ko-KR" dirty="0"/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/>
              <a:t>연관성 검정이 전체 게놈이 아니라 **하나의 염색체</a:t>
            </a:r>
            <a:r>
              <a:rPr lang="en-US" altLang="ko-KR" dirty="0"/>
              <a:t>(</a:t>
            </a:r>
            <a:r>
              <a:rPr lang="en-US" altLang="zh-CN" dirty="0"/>
              <a:t>X)**</a:t>
            </a:r>
            <a:r>
              <a:rPr lang="ko-KR" altLang="en-US" dirty="0"/>
              <a:t>에서만 수행되므로</a:t>
            </a:r>
            <a:r>
              <a:rPr lang="en-US" altLang="ko-KR" dirty="0"/>
              <a:t>, **</a:t>
            </a:r>
            <a:r>
              <a:rPr lang="ko-KR" altLang="en-US" dirty="0"/>
              <a:t>실질적인 독립 검정 횟수</a:t>
            </a:r>
            <a:r>
              <a:rPr lang="en-US" altLang="ko-KR" dirty="0"/>
              <a:t>(</a:t>
            </a:r>
            <a:r>
              <a:rPr lang="en-US" altLang="zh-CN" dirty="0"/>
              <a:t>Neff)**</a:t>
            </a:r>
            <a:r>
              <a:rPr lang="ko-KR" altLang="en-US" dirty="0"/>
              <a:t>는 전장 유전체 분석보다 적다</a:t>
            </a:r>
            <a:r>
              <a:rPr lang="en-US" altLang="ko-KR" dirty="0"/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1" dirty="0"/>
              <a:t>Gene-sex interaction via </a:t>
            </a:r>
            <a:r>
              <a:rPr lang="en-US" altLang="zh-CN" sz="1200" b="1" dirty="0" err="1"/>
              <a:t>sdMAF</a:t>
            </a:r>
            <a:r>
              <a:rPr lang="en-US" altLang="zh-CN" sz="1200" b="1" dirty="0"/>
              <a:t> </a:t>
            </a:r>
            <a:r>
              <a:rPr lang="ko-KR" altLang="en-US" sz="1200" b="1" dirty="0"/>
              <a:t>프리스타일</a:t>
            </a:r>
            <a:endParaRPr lang="en-US" altLang="ko-KR" sz="1200" b="1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dirty="0" err="1"/>
              <a:t>sdMAF</a:t>
            </a:r>
            <a:r>
              <a:rPr lang="ko-KR" altLang="en-US" sz="1200" b="1" dirty="0"/>
              <a:t>는 </a:t>
            </a:r>
            <a:r>
              <a:rPr lang="en-US" altLang="ko-KR" sz="1200" b="1" dirty="0"/>
              <a:t>gene-sex</a:t>
            </a:r>
            <a:r>
              <a:rPr lang="ko-KR" altLang="en-US" sz="1200" b="1" dirty="0"/>
              <a:t>와 </a:t>
            </a:r>
            <a:r>
              <a:rPr lang="ko-KR" altLang="en-US" sz="1200" b="1" dirty="0" err="1"/>
              <a:t>인터렉션</a:t>
            </a:r>
            <a:endParaRPr lang="en-US" altLang="ko-KR" sz="1200" b="1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dirty="0"/>
              <a:t>========</a:t>
            </a:r>
            <a:endParaRPr lang="en-US" altLang="ko-KR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err="1"/>
              <a:t>Fomula</a:t>
            </a:r>
            <a:r>
              <a:rPr lang="en-US" altLang="ko-KR" dirty="0"/>
              <a:t> :</a:t>
            </a:r>
            <a:r>
              <a:rPr lang="ko-KR" altLang="en-US" b="1" dirty="0"/>
              <a:t>전체 </a:t>
            </a:r>
            <a:r>
              <a:rPr lang="en-US" altLang="ko-KR" b="1" dirty="0"/>
              <a:t>SNP </a:t>
            </a:r>
            <a:r>
              <a:rPr lang="ko-KR" altLang="en-US" b="1" dirty="0"/>
              <a:t>집합에 대해 모든 </a:t>
            </a:r>
            <a:r>
              <a:rPr lang="en-US" altLang="ko-KR" b="1" dirty="0"/>
              <a:t>SNP </a:t>
            </a:r>
            <a:r>
              <a:rPr lang="ko-KR" altLang="en-US" b="1" dirty="0"/>
              <a:t>쌍의 </a:t>
            </a:r>
            <a:r>
              <a:rPr lang="en-US" altLang="ko-KR" b="1" dirty="0"/>
              <a:t>LD </a:t>
            </a:r>
            <a:r>
              <a:rPr lang="ko-KR" altLang="en-US" b="1" dirty="0"/>
              <a:t>강도를 제곱해서 다 더한 값</a:t>
            </a:r>
            <a:endParaRPr lang="en-US" altLang="ko-KR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i="0" dirty="0">
              <a:effectLst/>
              <a:latin typeface="-apple-system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F49AC31-D7FE-49DF-8E87-C0E92E8B2B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2077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09212A-9831-A594-2D20-95C5E518D5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25BA527A-27C7-90D3-9350-BF7FEE51B1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66D488D-EEDA-6EBD-F45E-F06EF565D0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1" i="0" dirty="0">
                <a:effectLst/>
                <a:latin typeface="-apple-system"/>
              </a:rPr>
              <a:t>프리스타일</a:t>
            </a:r>
            <a:endParaRPr lang="en-US" altLang="ko-KR" sz="1200" b="1" i="0" dirty="0">
              <a:effectLst/>
              <a:latin typeface="-apple-system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/>
              <a:t>그래서 가족</a:t>
            </a:r>
            <a:r>
              <a:rPr lang="en-US" altLang="ko-KR" dirty="0"/>
              <a:t>(</a:t>
            </a:r>
            <a:r>
              <a:rPr lang="ko-KR" altLang="en-US" dirty="0"/>
              <a:t>혹은 매칭된 그룹</a:t>
            </a:r>
            <a:r>
              <a:rPr lang="en-US" altLang="ko-KR" dirty="0"/>
              <a:t>)</a:t>
            </a:r>
            <a:r>
              <a:rPr lang="ko-KR" altLang="en-US" dirty="0"/>
              <a:t>을 **하나의 </a:t>
            </a:r>
            <a:r>
              <a:rPr lang="en-US" altLang="ko-KR" dirty="0"/>
              <a:t>stratum(</a:t>
            </a:r>
            <a:r>
              <a:rPr lang="ko-KR" altLang="en-US" dirty="0"/>
              <a:t>층</a:t>
            </a:r>
            <a:r>
              <a:rPr lang="en-US" altLang="ko-KR" dirty="0"/>
              <a:t>)**</a:t>
            </a:r>
            <a:r>
              <a:rPr lang="ko-KR" altLang="en-US" dirty="0"/>
              <a:t>으로 설정하고</a:t>
            </a:r>
            <a:r>
              <a:rPr lang="en-US" altLang="ko-KR" dirty="0"/>
              <a:t>, </a:t>
            </a:r>
            <a:r>
              <a:rPr lang="ko-KR" altLang="en-US" dirty="0"/>
              <a:t>그 안에서만 비교하는 모델이 필요 → 이게 </a:t>
            </a:r>
            <a:r>
              <a:rPr lang="en-US" altLang="ko-KR" b="1" dirty="0"/>
              <a:t>conditional logistic regression</a:t>
            </a:r>
            <a:r>
              <a:rPr lang="ko-KR" altLang="en-US" dirty="0"/>
              <a:t>입니다</a:t>
            </a:r>
            <a:r>
              <a:rPr lang="en-US" altLang="ko-KR" dirty="0"/>
              <a:t>.</a:t>
            </a:r>
            <a:endParaRPr lang="en-US" altLang="zh-CN" sz="1200" b="1" i="0" dirty="0">
              <a:effectLst/>
              <a:latin typeface="-apple-system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308B3E4-FDEC-5596-6520-3C4D3E9D53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85101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BC4DC6-050E-83A7-E0DE-5C2F5E6AEE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210DED50-47E2-1CA1-2F66-696943C69F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1D263E2-CE80-4216-A02F-D43069CB81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b="1" dirty="0"/>
              <a:t>Data source:</a:t>
            </a:r>
            <a:r>
              <a:rPr lang="en-US" altLang="zh-CN" dirty="0"/>
              <a:t> </a:t>
            </a:r>
            <a:r>
              <a:rPr lang="en-US" altLang="zh-CN" dirty="0" err="1"/>
              <a:t>BrainSpan</a:t>
            </a:r>
            <a:r>
              <a:rPr lang="en-US" altLang="zh-CN" dirty="0"/>
              <a:t> (Allen Brain Atlas), exon-averaged microarray expression data</a:t>
            </a:r>
          </a:p>
          <a:p>
            <a:r>
              <a:rPr lang="en-US" altLang="zh-CN" b="1" dirty="0"/>
              <a:t>Processing:</a:t>
            </a:r>
            <a:endParaRPr lang="en-US" altLang="zh-CN" dirty="0"/>
          </a:p>
          <a:p>
            <a:r>
              <a:rPr lang="en-US" altLang="zh-CN" dirty="0"/>
              <a:t>Quantile normalization</a:t>
            </a:r>
          </a:p>
          <a:p>
            <a:r>
              <a:rPr lang="en-US" altLang="zh-CN" dirty="0"/>
              <a:t>Standardization across genes &amp; samples</a:t>
            </a:r>
          </a:p>
          <a:p>
            <a:r>
              <a:rPr lang="en-US" altLang="zh-CN" b="1" dirty="0"/>
              <a:t>Visualization:</a:t>
            </a:r>
            <a:r>
              <a:rPr lang="en-US" altLang="zh-CN" dirty="0"/>
              <a:t> Brain map plot</a:t>
            </a:r>
          </a:p>
          <a:p>
            <a:r>
              <a:rPr lang="en-US" altLang="zh-CN" dirty="0"/>
              <a:t>Color scale: blue (downregulated) → red (upregulated)</a:t>
            </a:r>
          </a:p>
          <a:p>
            <a:r>
              <a:rPr lang="en-US" altLang="zh-CN" dirty="0"/>
              <a:t>Represents average expression per brain region</a:t>
            </a:r>
          </a:p>
          <a:p>
            <a:r>
              <a:rPr lang="en-US" altLang="zh-CN" b="1" dirty="0"/>
              <a:t>Developmental stages analyzed:</a:t>
            </a:r>
            <a:endParaRPr lang="en-US" altLang="zh-CN" dirty="0"/>
          </a:p>
          <a:p>
            <a:r>
              <a:rPr lang="en-US" altLang="zh-CN" dirty="0"/>
              <a:t>Early fetal (&lt;16 weeks)</a:t>
            </a:r>
          </a:p>
          <a:p>
            <a:r>
              <a:rPr lang="en-US" altLang="zh-CN" dirty="0"/>
              <a:t>Late fetal (16 weeks–birth)</a:t>
            </a:r>
          </a:p>
          <a:p>
            <a:r>
              <a:rPr lang="en-US" altLang="zh-CN" dirty="0"/>
              <a:t>Early childhood (birth–3 years)</a:t>
            </a:r>
          </a:p>
          <a:p>
            <a:r>
              <a:rPr lang="en-US" altLang="zh-CN" dirty="0"/>
              <a:t>Childhood/teenage (3–20 years)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i="0" dirty="0">
              <a:effectLst/>
              <a:latin typeface="-apple-system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24BF5C3-157A-6BEF-27B8-72C481BD7E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714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760455-AB73-43F9-48FC-95F79C3D95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94A2DF6-5F91-8922-CFCE-18478BA02B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CE47033-72F2-68F4-1ECC-E7DFC48914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i="0" dirty="0">
              <a:effectLst/>
              <a:latin typeface="-apple-system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A192709-E9DC-5EB6-ADDB-3046D7EAD2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05175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B04580-FBB6-18EF-CFFC-7F055563F0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9BAE046-854C-AD56-3AA9-2554B42AA0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CF2B713-FFEE-BEB5-5463-6258C69B0F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i="0" dirty="0">
              <a:effectLst/>
              <a:latin typeface="-apple-system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B33061D-5795-F5DC-BA5B-A05DF8336C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54616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D0BFBD-2462-9835-285A-1DC64F6F28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29FBDAA-53AD-FDF1-9104-4E74C76422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4015DA87-7925-B955-E083-E617527E32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i="0" dirty="0">
              <a:effectLst/>
              <a:latin typeface="-apple-system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FF999A0-FE02-89D5-85E7-7CA1B4A223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6880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6C3149-7E7B-B7FE-9AE4-ED4E4F1E73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2E3E23FE-6F34-A3FC-F519-BDCF7C000A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AADF6D3-E5C6-2405-07F1-8069549DD2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i="0" dirty="0">
              <a:effectLst/>
              <a:latin typeface="-apple-system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44010A9-7120-B31C-5BE5-70F75B001B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5142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CB54E0-BA86-9635-4A85-07C3DB7BA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BD48A1D-DAEE-EBE2-166F-41AFEF0FDB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71CF63E-A79D-44E1-19CD-0EE97C65D3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b="1" dirty="0"/>
              <a:t>Replication </a:t>
            </a:r>
            <a:r>
              <a:rPr lang="ko-KR" altLang="en-US" b="1" dirty="0"/>
              <a:t>을</a:t>
            </a:r>
            <a:r>
              <a:rPr lang="en-US" altLang="zh-CN" b="1" dirty="0"/>
              <a:t> </a:t>
            </a:r>
            <a:r>
              <a:rPr lang="ko-KR" altLang="en-US" b="1" dirty="0"/>
              <a:t>코호트별로 </a:t>
            </a:r>
            <a:r>
              <a:rPr lang="en-US" altLang="ko-KR" b="1" dirty="0"/>
              <a:t>pair-wise</a:t>
            </a:r>
            <a:r>
              <a:rPr lang="ko-KR" altLang="en-US" b="1" dirty="0"/>
              <a:t>하게 진행하였음</a:t>
            </a:r>
            <a:r>
              <a:rPr lang="en-US" altLang="ko-KR" b="1" dirty="0"/>
              <a:t>.</a:t>
            </a:r>
            <a:endParaRPr lang="en-US" altLang="zh-CN" b="1" dirty="0"/>
          </a:p>
          <a:p>
            <a:endParaRPr lang="en-US" altLang="zh-CN" b="1" dirty="0"/>
          </a:p>
          <a:p>
            <a:r>
              <a:rPr lang="en-US" altLang="zh-CN" b="1" dirty="0"/>
              <a:t>Female- and combined-XWAS replication results</a:t>
            </a:r>
            <a:endParaRPr lang="en-US" altLang="zh-CN" dirty="0"/>
          </a:p>
          <a:p>
            <a:r>
              <a:rPr lang="en-US" altLang="zh-CN" b="1" dirty="0"/>
              <a:t>Female-XWAS (n=5 variants):</a:t>
            </a:r>
            <a:endParaRPr lang="en-US" altLang="zh-CN" dirty="0"/>
          </a:p>
          <a:p>
            <a:pPr lvl="1"/>
            <a:r>
              <a:rPr lang="en-US" altLang="zh-CN" dirty="0"/>
              <a:t>2 failed replication</a:t>
            </a:r>
          </a:p>
          <a:p>
            <a:pPr lvl="2"/>
            <a:r>
              <a:rPr lang="en-US" altLang="zh-CN" dirty="0"/>
              <a:t>rs749183760 (ENOX2) → not in test 2</a:t>
            </a:r>
          </a:p>
          <a:p>
            <a:pPr lvl="2"/>
            <a:r>
              <a:rPr lang="en-US" altLang="zh-CN" dirty="0"/>
              <a:t>rs182249604 (intergenic, 16.7–17.33 Mb) → not in test 3</a:t>
            </a:r>
          </a:p>
          <a:p>
            <a:pPr lvl="1"/>
            <a:r>
              <a:rPr lang="en-US" altLang="zh-CN" dirty="0"/>
              <a:t>Other SNPs in the region (incl. TXLNG) remained significant</a:t>
            </a:r>
          </a:p>
          <a:p>
            <a:r>
              <a:rPr lang="en-US" altLang="zh-CN" b="1" dirty="0"/>
              <a:t>Both-XWAS:</a:t>
            </a:r>
            <a:endParaRPr lang="en-US" altLang="zh-CN" dirty="0"/>
          </a:p>
          <a:p>
            <a:pPr lvl="1"/>
            <a:r>
              <a:rPr lang="en-US" altLang="zh-CN" dirty="0"/>
              <a:t>Only rs767542284 (PDHA1) replicated across all subsets (1–5)</a:t>
            </a:r>
          </a:p>
          <a:p>
            <a:r>
              <a:rPr lang="en-US" altLang="zh-CN" b="1" dirty="0"/>
              <a:t>Meta-XWAS:</a:t>
            </a:r>
            <a:endParaRPr lang="en-US" altLang="zh-CN" dirty="0"/>
          </a:p>
          <a:p>
            <a:pPr lvl="1"/>
            <a:r>
              <a:rPr lang="en-US" altLang="zh-CN" dirty="0"/>
              <a:t>9 variants total; 5 replicated in all cohorts</a:t>
            </a:r>
          </a:p>
          <a:p>
            <a:pPr lvl="1"/>
            <a:r>
              <a:rPr lang="en-US" altLang="zh-CN" dirty="0"/>
              <a:t>Located in </a:t>
            </a:r>
            <a:r>
              <a:rPr lang="en-US" altLang="zh-CN" b="1" dirty="0"/>
              <a:t>DMD, PABPC1L2A, PCDH11X</a:t>
            </a:r>
            <a:endParaRPr lang="en-US" altLang="zh-CN" dirty="0"/>
          </a:p>
          <a:p>
            <a:r>
              <a:rPr lang="en-US" altLang="zh-CN" b="1" dirty="0"/>
              <a:t>Overlap (meta-XWAS &amp; both-XWAS):</a:t>
            </a:r>
            <a:endParaRPr lang="en-US" altLang="zh-CN" dirty="0"/>
          </a:p>
          <a:p>
            <a:pPr lvl="1"/>
            <a:r>
              <a:rPr lang="en-US" altLang="zh-CN" dirty="0"/>
              <a:t>8 variants (PTCHD1-AS, HDAC8, LOC124905257)</a:t>
            </a:r>
          </a:p>
          <a:p>
            <a:pPr lvl="1"/>
            <a:r>
              <a:rPr lang="en-US" altLang="zh-CN" dirty="0"/>
              <a:t>5 replicated across all cohorts</a:t>
            </a:r>
          </a:p>
          <a:p>
            <a:pPr lvl="1"/>
            <a:r>
              <a:rPr lang="en-US" altLang="zh-CN" dirty="0"/>
              <a:t>Failures: rs5958792 &amp; rs73218354 (HDAC8), rs5981334 (intergenic), all missed only in test 3 (SPARK vs controls)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i="0" dirty="0">
              <a:effectLst/>
              <a:latin typeface="-apple-system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E6F1F97-397D-43D6-C6AA-681A7D526E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39874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9FA97B-5DD6-7042-5FFD-216313A3F5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2246F502-67E0-BA76-0D1F-8153046F40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DF2D10D-C3F5-E0D7-4D4B-06B649E57F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i="0" dirty="0">
              <a:effectLst/>
              <a:latin typeface="-apple-system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8535EC9-171C-5DD2-187F-F72F06EAFA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07188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E11ED6-15BD-AEFE-A15B-7DFBB2DACF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8A9EDCC-93E4-8262-504E-0E41D33E1F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008BB38-77CE-281C-9482-205CD5AA6B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i="0" dirty="0">
                <a:effectLst/>
                <a:latin typeface="-apple-system"/>
              </a:rPr>
              <a:t>-Annotation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200" b="1" i="0" dirty="0">
              <a:effectLst/>
              <a:latin typeface="-apple-system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i="0" dirty="0">
                <a:effectLst/>
                <a:latin typeface="-apple-system"/>
              </a:rPr>
              <a:t>======================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1" i="0" dirty="0">
                <a:effectLst/>
                <a:latin typeface="-apple-system"/>
              </a:rPr>
              <a:t>성별에 따라 </a:t>
            </a:r>
            <a:r>
              <a:rPr lang="en-US" altLang="ko-KR" sz="1200" b="1" i="0" dirty="0">
                <a:effectLst/>
                <a:latin typeface="-apple-system"/>
              </a:rPr>
              <a:t>X</a:t>
            </a:r>
            <a:r>
              <a:rPr lang="ko-KR" altLang="en-US" sz="1200" b="1" i="0" dirty="0">
                <a:effectLst/>
                <a:latin typeface="-apple-system"/>
              </a:rPr>
              <a:t>염색체의 대립유전자 빈도에 영향을 줄 수 있다</a:t>
            </a:r>
            <a:r>
              <a:rPr lang="en-US" altLang="ko-KR" sz="1200" b="1" i="0" dirty="0">
                <a:effectLst/>
                <a:latin typeface="-apple-system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1" i="0" dirty="0">
                <a:effectLst/>
                <a:latin typeface="-apple-system"/>
              </a:rPr>
              <a:t>QC </a:t>
            </a:r>
            <a:r>
              <a:rPr lang="ko-KR" altLang="en-US" sz="1200" b="1" i="0" dirty="0">
                <a:effectLst/>
                <a:latin typeface="-apple-system"/>
              </a:rPr>
              <a:t>과정의 유효성을 보장하기 위해 </a:t>
            </a:r>
            <a:r>
              <a:rPr lang="en-US" altLang="ko-KR" sz="1200" b="1" i="0" dirty="0" err="1">
                <a:effectLst/>
                <a:latin typeface="-apple-system"/>
              </a:rPr>
              <a:t>sdMAf</a:t>
            </a:r>
            <a:r>
              <a:rPr lang="en-US" altLang="ko-KR" sz="1200" b="1" i="0" dirty="0">
                <a:effectLst/>
                <a:latin typeface="-apple-system"/>
              </a:rPr>
              <a:t> </a:t>
            </a:r>
            <a:r>
              <a:rPr lang="ko-KR" altLang="en-US" sz="1200" b="1" i="0" dirty="0">
                <a:effectLst/>
                <a:latin typeface="-apple-system"/>
              </a:rPr>
              <a:t>수행</a:t>
            </a:r>
            <a:r>
              <a:rPr lang="en-US" altLang="ko-KR" sz="1200" b="1" i="0" dirty="0">
                <a:effectLst/>
                <a:latin typeface="-apple-system"/>
              </a:rPr>
              <a:t> </a:t>
            </a:r>
            <a:r>
              <a:rPr lang="en-US" altLang="ko-KR" sz="1200" b="1" i="0" dirty="0">
                <a:effectLst/>
                <a:latin typeface="-apple-system"/>
                <a:sym typeface="Wingdings" panose="05000000000000000000" pitchFamily="2" charset="2"/>
              </a:rPr>
              <a:t> </a:t>
            </a:r>
            <a:r>
              <a:rPr lang="ko-KR" altLang="en-US" sz="1200" b="1" i="0" dirty="0">
                <a:effectLst/>
                <a:latin typeface="-apple-system"/>
                <a:sym typeface="Wingdings" panose="05000000000000000000" pitchFamily="2" charset="2"/>
              </a:rPr>
              <a:t>유의하게 나온 결과들은 모두 제거</a:t>
            </a:r>
            <a:endParaRPr lang="en-US" altLang="ko-KR" sz="1200" b="1" i="0" dirty="0">
              <a:effectLst/>
              <a:latin typeface="-apple-system"/>
              <a:sym typeface="Wingdings" panose="05000000000000000000" pitchFamily="2" charset="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1" i="0" dirty="0">
                <a:effectLst/>
                <a:latin typeface="-apple-system"/>
              </a:rPr>
              <a:t>이러한 시그널은 생물학적 차이 </a:t>
            </a:r>
            <a:r>
              <a:rPr lang="en-US" altLang="ko-KR" sz="1200" b="1" i="0" dirty="0">
                <a:effectLst/>
                <a:latin typeface="-apple-system"/>
              </a:rPr>
              <a:t>or genotyping </a:t>
            </a:r>
            <a:r>
              <a:rPr lang="ko-KR" altLang="en-US" sz="1200" b="1" i="0" dirty="0">
                <a:effectLst/>
                <a:latin typeface="-apple-system"/>
              </a:rPr>
              <a:t>오류</a:t>
            </a:r>
            <a:endParaRPr lang="en-US" altLang="ko-KR" sz="1200" b="1" i="0" dirty="0">
              <a:effectLst/>
              <a:latin typeface="-apple-system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i="0" dirty="0" err="1">
                <a:effectLst/>
                <a:latin typeface="-apple-system"/>
              </a:rPr>
              <a:t>sdMAF</a:t>
            </a:r>
            <a:r>
              <a:rPr lang="ko-KR" altLang="en-US" sz="1200" b="1" i="0" dirty="0">
                <a:effectLst/>
                <a:latin typeface="-apple-system"/>
              </a:rPr>
              <a:t>는 질환상태를 보정한 후에는 </a:t>
            </a:r>
            <a:r>
              <a:rPr lang="en-US" altLang="ko-KR" sz="1200" b="1" i="0" dirty="0">
                <a:effectLst/>
                <a:latin typeface="-apple-system"/>
              </a:rPr>
              <a:t>Gene-sex </a:t>
            </a:r>
            <a:r>
              <a:rPr lang="en-US" altLang="ko-KR" sz="1200" b="1" i="0" dirty="0" err="1">
                <a:effectLst/>
                <a:latin typeface="-apple-system"/>
              </a:rPr>
              <a:t>ineraction</a:t>
            </a:r>
            <a:r>
              <a:rPr lang="ko-KR" altLang="en-US" sz="1200" b="1" i="0" dirty="0">
                <a:effectLst/>
                <a:latin typeface="-apple-system"/>
              </a:rPr>
              <a:t>검정 도구로 사용가능</a:t>
            </a:r>
            <a:endParaRPr lang="en-US" altLang="ko-KR" sz="1200" b="1" i="0" dirty="0">
              <a:effectLst/>
              <a:latin typeface="-apple-system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i="0" dirty="0" err="1">
                <a:effectLst/>
                <a:latin typeface="-apple-system"/>
              </a:rPr>
              <a:t>sdMAF</a:t>
            </a:r>
            <a:r>
              <a:rPr lang="ko-KR" altLang="en-US" sz="1200" b="1" i="0" dirty="0">
                <a:effectLst/>
                <a:latin typeface="-apple-system"/>
              </a:rPr>
              <a:t>를 </a:t>
            </a:r>
            <a:r>
              <a:rPr lang="en-US" altLang="ko-KR" sz="1200" b="1" i="0" dirty="0">
                <a:effectLst/>
                <a:latin typeface="-apple-system"/>
              </a:rPr>
              <a:t>ASD control</a:t>
            </a:r>
            <a:r>
              <a:rPr lang="ko-KR" altLang="en-US" sz="1200" b="1" i="0" dirty="0">
                <a:effectLst/>
                <a:latin typeface="-apple-system"/>
              </a:rPr>
              <a:t>과 </a:t>
            </a:r>
            <a:r>
              <a:rPr lang="en-US" altLang="ko-KR" sz="1200" b="1" i="0" dirty="0">
                <a:effectLst/>
                <a:latin typeface="-apple-system"/>
              </a:rPr>
              <a:t>case</a:t>
            </a:r>
            <a:r>
              <a:rPr lang="ko-KR" altLang="en-US" sz="1200" b="1" i="0" dirty="0">
                <a:effectLst/>
                <a:latin typeface="-apple-system"/>
              </a:rPr>
              <a:t>에 각각 적용</a:t>
            </a:r>
            <a:r>
              <a:rPr lang="en-US" altLang="ko-KR" sz="1200" b="1" i="0" dirty="0">
                <a:effectLst/>
                <a:latin typeface="-apple-system"/>
              </a:rPr>
              <a:t>, LD</a:t>
            </a:r>
            <a:r>
              <a:rPr lang="ko-KR" altLang="en-US" sz="1200" b="1" i="0" dirty="0">
                <a:effectLst/>
                <a:latin typeface="-apple-system"/>
              </a:rPr>
              <a:t>가 같이 안 묶이고 </a:t>
            </a:r>
            <a:r>
              <a:rPr lang="ko-KR" altLang="en-US" sz="1200" b="1" i="0" dirty="0" err="1">
                <a:effectLst/>
                <a:latin typeface="-apple-system"/>
              </a:rPr>
              <a:t>산발적인건</a:t>
            </a:r>
            <a:r>
              <a:rPr lang="ko-KR" altLang="en-US" sz="1200" b="1" i="0" dirty="0">
                <a:effectLst/>
                <a:latin typeface="-apple-system"/>
              </a:rPr>
              <a:t> </a:t>
            </a:r>
            <a:r>
              <a:rPr lang="en-US" altLang="ko-KR" sz="1200" b="1" i="0" dirty="0">
                <a:effectLst/>
                <a:latin typeface="-apple-system"/>
              </a:rPr>
              <a:t>genotyping </a:t>
            </a:r>
            <a:r>
              <a:rPr lang="ko-KR" altLang="en-US" sz="1200" b="1" i="0" dirty="0">
                <a:effectLst/>
                <a:latin typeface="-apple-system"/>
              </a:rPr>
              <a:t>오류라고 판단</a:t>
            </a:r>
            <a:endParaRPr lang="en-US" altLang="ko-KR" sz="1200" b="1" i="0" dirty="0">
              <a:effectLst/>
              <a:latin typeface="-apple-system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à"/>
              <a:tabLst/>
              <a:defRPr/>
            </a:pPr>
            <a:r>
              <a:rPr lang="en-US" altLang="ko-KR" sz="1200" b="1" i="0" dirty="0">
                <a:effectLst/>
                <a:latin typeface="-apple-system"/>
                <a:sym typeface="Wingdings" panose="05000000000000000000" pitchFamily="2" charset="2"/>
              </a:rPr>
              <a:t>FGF13 gene</a:t>
            </a:r>
            <a:r>
              <a:rPr lang="ko-KR" altLang="en-US" sz="1200" b="1" i="0" dirty="0">
                <a:effectLst/>
                <a:latin typeface="-apple-system"/>
                <a:sym typeface="Wingdings" panose="05000000000000000000" pitchFamily="2" charset="2"/>
              </a:rPr>
              <a:t> </a:t>
            </a:r>
            <a:r>
              <a:rPr lang="en-US" altLang="ko-KR" sz="1200" b="1" i="0" dirty="0">
                <a:effectLst/>
                <a:latin typeface="-apple-system"/>
                <a:sym typeface="Wingdings" panose="05000000000000000000" pitchFamily="2" charset="2"/>
              </a:rPr>
              <a:t>significant</a:t>
            </a:r>
            <a:endParaRPr lang="en-US" altLang="ko-KR" sz="1200" b="1" i="0" dirty="0">
              <a:effectLst/>
              <a:latin typeface="-apple-system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i="0" dirty="0">
              <a:effectLst/>
              <a:latin typeface="-apple-system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379082E-D392-7EF1-7D2D-121AAC6342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21412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07966C-5890-E8E2-54E7-197C9A31FE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C815DE2-1BC3-A5FB-D234-CF216362AF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E4717E1-8657-E947-E2C4-EC1DDD2D7E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i="0" dirty="0">
              <a:effectLst/>
              <a:latin typeface="-apple-system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035931E-DAB0-2FF0-0A1A-75624918AB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43829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D1887B-3890-D89D-B778-637466AB5B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387359C-47D6-FBD1-8C11-C92E2B00C8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D0E1B6E-2891-7848-535F-DF54702B06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200" b="1" i="0" dirty="0">
              <a:effectLst/>
              <a:latin typeface="-apple-system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86F65FF-02CA-1E10-1C95-D6EF300CDC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967604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5B4EF7-49AF-1965-7044-752129A5B3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E317848-7971-7E8A-8C89-F37E4BA0E8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DBEB898-DD46-0BCF-5B88-2F4F161CD9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200" b="1" i="0" dirty="0">
              <a:effectLst/>
              <a:latin typeface="-apple-system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EC41ACF-F744-6DEE-EB72-097C49545A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248023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88C6F1-C03A-001F-05E3-660D17BF25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032D238-8621-1DC4-5D35-B186EC25E5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5BFCE92-20C9-8917-A365-585E48A859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200" b="1" i="0" dirty="0">
              <a:effectLst/>
              <a:latin typeface="-apple-system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4EFC052-577E-9FC3-771F-88B8C92877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C185E0-FA84-4621-88AA-DC4F57BCF3C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15544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7D59E7-5DD8-7489-9F87-745E430661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zh-CN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26D9A08-27B4-84F6-9774-72815EF66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zh-CN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109B583-811A-188B-0E4E-D282A322E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12072-9468-4376-B3AD-EB531760C375}" type="datetimeFigureOut">
              <a:rPr lang="zh-CN" altLang="en-US" smtClean="0"/>
              <a:t>2025/9/30</a:t>
            </a:fld>
            <a:endParaRPr lang="zh-CN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2313F97-1D4B-664E-9CC4-659611CEE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A604D7E-D669-2F75-A6FB-9D129C3D4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D2BA0-90E3-4DED-9497-E84CC4B54A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0803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20D231-7473-741A-ECE0-F68E0F995F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zh-CN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6E0532F-02D2-1384-8809-02EEF4F676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zh-CN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43838A5-F876-7263-8834-6D82FA9BDF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12072-9468-4376-B3AD-EB531760C375}" type="datetimeFigureOut">
              <a:rPr lang="zh-CN" altLang="en-US" smtClean="0"/>
              <a:t>2025/9/30</a:t>
            </a:fld>
            <a:endParaRPr lang="zh-CN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4A04144-7E88-58EB-AD7A-D840CF937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2275FD9-C56F-1851-6DD6-C3DF1E394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D2BA0-90E3-4DED-9497-E84CC4B54A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861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EEB0318-9F1C-0964-6138-69AB4CB575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zh-CN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95C7585-67B2-5E1B-B640-0F8AB20C16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6008BFC-C444-51B0-4F1D-117F3B85D1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12072-9468-4376-B3AD-EB531760C375}" type="datetimeFigureOut">
              <a:rPr lang="zh-CN" altLang="en-US" smtClean="0"/>
              <a:t>2025/9/30</a:t>
            </a:fld>
            <a:endParaRPr lang="zh-CN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A979A59-69BF-4192-AC7D-D978335764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32AB578-69D3-2436-E7A8-8A136260F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D2BA0-90E3-4DED-9497-E84CC4B54A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971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981BEB-25A2-87B6-5167-89A332B77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zh-CN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A0015EC-A565-AF40-FE62-A51AEF7B43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zh-CN" altLang="en-US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F7E94AD-8B96-B4A7-BB85-4B2F31ECA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zh-CN" altLang="en-US"/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108FCB5-6C20-2DC5-B891-125DDDEB6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12072-9468-4376-B3AD-EB531760C375}" type="datetimeFigureOut">
              <a:rPr lang="zh-CN" altLang="en-US" smtClean="0"/>
              <a:t>2025/9/30</a:t>
            </a:fld>
            <a:endParaRPr lang="zh-CN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8D587F5-7C2C-83FC-36BD-F9BD550C1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5F0AE52-9168-4460-3FF0-7337CAFFF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D2BA0-90E3-4DED-9497-E84CC4B54A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6588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2B799FF-9FBD-BF00-383D-A5BB4F690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zh-CN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F370BEC-05F0-1533-1FBB-CC665252EA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F5E6151-72E2-E138-A214-9B138218B7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zh-CN" altLang="en-US"/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844E657-ACCB-E72C-A10C-D9EB5FF211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3D89F48-C186-0FA2-43D0-72BD1738BF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zh-CN" altLang="en-US"/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95EF819A-E2A1-F1F0-DDA4-2BF5B0BE9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12072-9468-4376-B3AD-EB531760C375}" type="datetimeFigureOut">
              <a:rPr lang="zh-CN" altLang="en-US" smtClean="0"/>
              <a:t>2025/9/30</a:t>
            </a:fld>
            <a:endParaRPr lang="zh-CN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E72E5615-DEBD-7DBB-CA16-3826A706A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F748D936-4888-713C-E71E-471928654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D2BA0-90E3-4DED-9497-E84CC4B54A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1575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719FDB-DE61-8866-901C-2BC59C57B7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zh-CN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2B8105C-566E-F95E-304D-47A4EA8FE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12072-9468-4376-B3AD-EB531760C375}" type="datetimeFigureOut">
              <a:rPr lang="zh-CN" altLang="en-US" smtClean="0"/>
              <a:t>2025/9/30</a:t>
            </a:fld>
            <a:endParaRPr lang="zh-CN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1AB2B31-DB70-D7C9-7EF0-20E963E0B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09281FD-BFC6-0A2C-704D-6AD7667E0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D2BA0-90E3-4DED-9497-E84CC4B54A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729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C5499887-F64E-0249-B5B8-C23F10383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12072-9468-4376-B3AD-EB531760C375}" type="datetimeFigureOut">
              <a:rPr lang="zh-CN" altLang="en-US" smtClean="0"/>
              <a:t>2025/9/30</a:t>
            </a:fld>
            <a:endParaRPr lang="zh-CN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BB873E6-FB2C-454E-F196-F5BFD1469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81FEC58-9468-35CD-F6FC-447977517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D2BA0-90E3-4DED-9497-E84CC4B54A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8359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2FA729-E053-9B0F-9006-0D6C233A9A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zh-CN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7D5C658-BCA4-346A-2074-5C45128ABF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zh-CN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F7A957F-D01C-3D37-23EB-C42CE8DD5B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592FEC6-87AF-BEB4-83F3-54493A21A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12072-9468-4376-B3AD-EB531760C375}" type="datetimeFigureOut">
              <a:rPr lang="zh-CN" altLang="en-US" smtClean="0"/>
              <a:t>2025/9/30</a:t>
            </a:fld>
            <a:endParaRPr lang="zh-CN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FE93A2F-9697-69A7-60B3-538AB0421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E242C1E-FCC1-F42D-C42F-50E698D97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D2BA0-90E3-4DED-9497-E84CC4B54A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3071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F49168-591C-8032-08F6-6F8A097FA9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zh-CN" altLang="en-US"/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073B07E-00F0-EFC6-78DE-A99BBBC9A8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72B8354-0530-0B75-7678-4385A476E1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B2C6A58-9052-C279-2655-82E7DF3C0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12072-9468-4376-B3AD-EB531760C375}" type="datetimeFigureOut">
              <a:rPr lang="zh-CN" altLang="en-US" smtClean="0"/>
              <a:t>2025/9/30</a:t>
            </a:fld>
            <a:endParaRPr lang="zh-CN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7EC4938-B8F7-83A3-9FA3-8C81655F0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E7AF940-BF4A-6858-4DA2-6636E1106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D2BA0-90E3-4DED-9497-E84CC4B54A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1939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E0A0F2B-0036-8771-54BD-BE42CED16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zh-CN" altLang="en-US"/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DE7CB9D-71DE-4875-2294-40DD249BE2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zh-CN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A09F695-618D-AABC-A0AD-AC630E9B9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12072-9468-4376-B3AD-EB531760C375}" type="datetimeFigureOut">
              <a:rPr lang="zh-CN" altLang="en-US" smtClean="0"/>
              <a:t>2025/9/30</a:t>
            </a:fld>
            <a:endParaRPr lang="zh-CN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A28FEC4-D789-B56F-649A-07BC9BD4D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E977FAE-8EA6-E2CE-EDCE-0AC49679C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D2BA0-90E3-4DED-9497-E84CC4B54A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0510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7D08E03-65A3-D7B1-E1D4-0A77D571B5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zh-CN" altLang="en-US"/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A58E277-1F88-BDAF-88A8-5FEF2D04A8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zh-CN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7A07182-393A-7DF4-7854-5BCEE2265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12072-9468-4376-B3AD-EB531760C375}" type="datetimeFigureOut">
              <a:rPr lang="zh-CN" altLang="en-US" smtClean="0"/>
              <a:t>2025/9/30</a:t>
            </a:fld>
            <a:endParaRPr lang="zh-CN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0629290-ABBE-7A47-CF56-0DAF3EF74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D44CFB1-C97F-F59E-850A-3FD65AE00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D2BA0-90E3-4DED-9497-E84CC4B54A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8019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2FE8FC50-1062-4366-802F-FB51A3E73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zh-CN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F0BE97D-6F4C-C2FD-2E6F-D8C1BAF767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zh-CN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B7720E6-1F18-2E49-940A-F961276E0B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1112072-9468-4376-B3AD-EB531760C375}" type="datetimeFigureOut">
              <a:rPr lang="zh-CN" altLang="en-US" smtClean="0"/>
              <a:t>2025/9/30</a:t>
            </a:fld>
            <a:endParaRPr lang="zh-CN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05CDF55-379E-4934-4DFE-A559287D91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FC5FC73-D2B3-BB5C-175C-591952FA87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61D2BA0-90E3-4DED-9497-E84CC4B54A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187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MataLabCCF/XWAS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extLst>
              <a:ext uri="{FF2B5EF4-FFF2-40B4-BE49-F238E27FC236}">
                <a16:creationId xmlns:a16="http://schemas.microsoft.com/office/drawing/2014/main" id="{1875BECD-C461-442C-5E8E-2C214FECE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793" y="-1322"/>
            <a:ext cx="10337321" cy="1635504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1187880-98A0-88E6-54D0-E4AE2B2E8C0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9552" r="30705" b="18588"/>
          <a:stretch>
            <a:fillRect/>
          </a:stretch>
        </p:blipFill>
        <p:spPr>
          <a:xfrm>
            <a:off x="711679" y="3681878"/>
            <a:ext cx="5952816" cy="911893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06AA8A0B-4BBB-196D-3654-99E9310AEF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111" y="1912753"/>
            <a:ext cx="3200966" cy="1516247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BE56AA23-B356-BD91-6036-35724FF8B5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8142" y="1288896"/>
            <a:ext cx="5104368" cy="5368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937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877DE7-4D52-BF4C-15F3-E578F4526C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91DBE9F0-C7F6-6C03-6B9A-F3F73DFF044F}"/>
              </a:ext>
            </a:extLst>
          </p:cNvPr>
          <p:cNvSpPr/>
          <p:nvPr/>
        </p:nvSpPr>
        <p:spPr>
          <a:xfrm>
            <a:off x="10160" y="338328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751515B1-243D-9A35-6A41-0286B7830722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B38CF406-A739-D016-371D-8F733FBD99F2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F74B7994-00F7-71DA-1E2B-446FC3D43C98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203BCCC9-00EA-1481-8F5E-4DABE813D944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Summary</a:t>
            </a:r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83384A11-909C-E94E-881C-FF98975C65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282" y="1394074"/>
            <a:ext cx="11749020" cy="4048893"/>
          </a:xfrm>
          <a:prstGeom prst="rect">
            <a:avLst/>
          </a:prstGeom>
        </p:spPr>
      </p:pic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E44255A8-72DD-5C9C-B781-8A1D05D438EB}"/>
              </a:ext>
            </a:extLst>
          </p:cNvPr>
          <p:cNvCxnSpPr>
            <a:cxnSpLocks/>
          </p:cNvCxnSpPr>
          <p:nvPr/>
        </p:nvCxnSpPr>
        <p:spPr>
          <a:xfrm>
            <a:off x="223553" y="1737927"/>
            <a:ext cx="6612676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41FE5F9E-1E4D-0DEB-33BA-3D5BFD292B83}"/>
              </a:ext>
            </a:extLst>
          </p:cNvPr>
          <p:cNvCxnSpPr>
            <a:cxnSpLocks/>
          </p:cNvCxnSpPr>
          <p:nvPr/>
        </p:nvCxnSpPr>
        <p:spPr>
          <a:xfrm>
            <a:off x="2758407" y="1992570"/>
            <a:ext cx="833014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DF64C4D5-FEDE-01E4-0379-B95583BCB3E8}"/>
              </a:ext>
            </a:extLst>
          </p:cNvPr>
          <p:cNvCxnSpPr>
            <a:cxnSpLocks/>
          </p:cNvCxnSpPr>
          <p:nvPr/>
        </p:nvCxnSpPr>
        <p:spPr>
          <a:xfrm>
            <a:off x="4714529" y="2779649"/>
            <a:ext cx="7174773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7E0A2419-8AA9-5EA7-68BE-1A4DF70F1C3D}"/>
              </a:ext>
            </a:extLst>
          </p:cNvPr>
          <p:cNvCxnSpPr>
            <a:cxnSpLocks/>
          </p:cNvCxnSpPr>
          <p:nvPr/>
        </p:nvCxnSpPr>
        <p:spPr>
          <a:xfrm>
            <a:off x="291881" y="3011143"/>
            <a:ext cx="6811632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92FF53A0-8A70-37F5-B5C4-81FD417242B6}"/>
              </a:ext>
            </a:extLst>
          </p:cNvPr>
          <p:cNvCxnSpPr>
            <a:cxnSpLocks/>
          </p:cNvCxnSpPr>
          <p:nvPr/>
        </p:nvCxnSpPr>
        <p:spPr>
          <a:xfrm>
            <a:off x="6273478" y="3268680"/>
            <a:ext cx="3445913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680F8272-7E25-42D4-8112-E15A4C412246}"/>
              </a:ext>
            </a:extLst>
          </p:cNvPr>
          <p:cNvCxnSpPr>
            <a:cxnSpLocks/>
          </p:cNvCxnSpPr>
          <p:nvPr/>
        </p:nvCxnSpPr>
        <p:spPr>
          <a:xfrm>
            <a:off x="2257062" y="3569621"/>
            <a:ext cx="662072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C0770DA5-ADD7-7819-A675-EE55BC40B525}"/>
              </a:ext>
            </a:extLst>
          </p:cNvPr>
          <p:cNvCxnSpPr>
            <a:cxnSpLocks/>
          </p:cNvCxnSpPr>
          <p:nvPr/>
        </p:nvCxnSpPr>
        <p:spPr>
          <a:xfrm>
            <a:off x="2257062" y="4298826"/>
            <a:ext cx="5845216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A8669313-2BA9-6F20-63A8-92A0B41208CF}"/>
              </a:ext>
            </a:extLst>
          </p:cNvPr>
          <p:cNvCxnSpPr>
            <a:cxnSpLocks/>
          </p:cNvCxnSpPr>
          <p:nvPr/>
        </p:nvCxnSpPr>
        <p:spPr>
          <a:xfrm>
            <a:off x="3113590" y="4854410"/>
            <a:ext cx="868235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C6ABEE47-F77A-203C-FCA4-EB9F52D29863}"/>
              </a:ext>
            </a:extLst>
          </p:cNvPr>
          <p:cNvCxnSpPr>
            <a:cxnSpLocks/>
          </p:cNvCxnSpPr>
          <p:nvPr/>
        </p:nvCxnSpPr>
        <p:spPr>
          <a:xfrm>
            <a:off x="195432" y="5097478"/>
            <a:ext cx="1668092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35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63A48C-82AA-42D6-5FB5-8ED4F7EAF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32DCBD52-D67B-27AE-B91D-DD00C5C214CA}"/>
              </a:ext>
            </a:extLst>
          </p:cNvPr>
          <p:cNvSpPr/>
          <p:nvPr/>
        </p:nvSpPr>
        <p:spPr>
          <a:xfrm>
            <a:off x="6883" y="30630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5986FE93-E063-E620-2643-3944EF4F678E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70BED5B5-24CE-03DD-59FF-1F3B95637E6C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C13546AF-6958-7F6E-CE7D-508B271078B8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FE36FE8B-3E54-C280-C5DC-0E7C64675406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Introduction</a:t>
            </a: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6F8F5EC-FEC5-AC10-070A-EFFE007A1264}"/>
              </a:ext>
            </a:extLst>
          </p:cNvPr>
          <p:cNvSpPr txBox="1"/>
          <p:nvPr/>
        </p:nvSpPr>
        <p:spPr>
          <a:xfrm>
            <a:off x="430901" y="1258954"/>
            <a:ext cx="1136503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dirty="0"/>
              <a:t>Autism spectrum disorder (ASD) : It is diagnosed in 1% of the population worldwide, with a </a:t>
            </a:r>
            <a:r>
              <a:rPr lang="en-US" altLang="zh-CN" b="1" dirty="0"/>
              <a:t>3–4:1 male : female prevalence ratio</a:t>
            </a:r>
            <a:endParaRPr lang="zh-CN" altLang="en-US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9AB58DC-8BC9-BB8D-0085-54F67299FAFB}"/>
              </a:ext>
            </a:extLst>
          </p:cNvPr>
          <p:cNvSpPr txBox="1"/>
          <p:nvPr/>
        </p:nvSpPr>
        <p:spPr>
          <a:xfrm>
            <a:off x="430901" y="2135648"/>
            <a:ext cx="1093413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dirty="0"/>
              <a:t>Collectively, the evidence suggests a ‘‘female protective effect,’’ </a:t>
            </a:r>
            <a:r>
              <a:rPr lang="en-US" altLang="zh-CN" b="1" dirty="0"/>
              <a:t>where females may require either more risk factors or risk factors with a larger effect than males </a:t>
            </a:r>
            <a:r>
              <a:rPr lang="en-US" altLang="zh-CN" dirty="0"/>
              <a:t>to exhibit the same degree of clinical ASD presentation.</a:t>
            </a:r>
            <a:endParaRPr lang="zh-CN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42EF3C5-A09B-C5F9-B38B-908F959CCEDF}"/>
              </a:ext>
            </a:extLst>
          </p:cNvPr>
          <p:cNvSpPr txBox="1"/>
          <p:nvPr/>
        </p:nvSpPr>
        <p:spPr>
          <a:xfrm>
            <a:off x="430901" y="3289341"/>
            <a:ext cx="107884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Some studies suggest that the etiology of ASD includes qualitative sex differences</a:t>
            </a:r>
            <a:r>
              <a:rPr lang="en-US" altLang="zh-CN" dirty="0"/>
              <a:t>, particularly involving genetic variations on the X chromosome.</a:t>
            </a:r>
            <a:endParaRPr lang="zh-CN" alt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CD52E6D-B829-BEC7-46E6-EA035695E0E7}"/>
              </a:ext>
            </a:extLst>
          </p:cNvPr>
          <p:cNvSpPr txBox="1"/>
          <p:nvPr/>
        </p:nvSpPr>
        <p:spPr>
          <a:xfrm>
            <a:off x="430901" y="4105031"/>
            <a:ext cx="110992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The X chromosome is challenging </a:t>
            </a:r>
            <a:r>
              <a:rPr lang="en-US" altLang="zh-CN" dirty="0"/>
              <a:t>to study because, unlike autosomes, it shows reduced genetic diversity since recombination in males occurs only in the</a:t>
            </a:r>
            <a:r>
              <a:rPr lang="en-US" altLang="zh-CN" b="1" dirty="0"/>
              <a:t> small </a:t>
            </a:r>
            <a:r>
              <a:rPr lang="en-US" altLang="zh-CN" b="1" dirty="0" err="1"/>
              <a:t>pseudoautosomal</a:t>
            </a:r>
            <a:r>
              <a:rPr lang="en-US" altLang="zh-CN" b="1" dirty="0"/>
              <a:t> region (PAR).</a:t>
            </a:r>
            <a:endParaRPr lang="zh-CN" altLang="en-US" b="1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FB7E8D3-3952-3316-735E-E28380EB34FF}"/>
              </a:ext>
            </a:extLst>
          </p:cNvPr>
          <p:cNvSpPr txBox="1"/>
          <p:nvPr/>
        </p:nvSpPr>
        <p:spPr>
          <a:xfrm>
            <a:off x="430901" y="4993355"/>
            <a:ext cx="110992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dirty="0"/>
              <a:t>Moreover, in </a:t>
            </a:r>
            <a:r>
              <a:rPr lang="en-US" altLang="zh-CN" b="1" dirty="0"/>
              <a:t>females, the X-inactivation phenomenon </a:t>
            </a:r>
            <a:r>
              <a:rPr lang="en-US" altLang="zh-CN" dirty="0"/>
              <a:t>can occur, where a random X chromosome copy may be inactive (i.e., X chromosome dosage compensation).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659436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5DEE38-DC38-2103-248A-1D2BCCA012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567D25AD-71C9-87B1-17BD-D5CC70E4EC0E}"/>
              </a:ext>
            </a:extLst>
          </p:cNvPr>
          <p:cNvSpPr/>
          <p:nvPr/>
        </p:nvSpPr>
        <p:spPr>
          <a:xfrm>
            <a:off x="6883" y="30630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 dirty="0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5E32DB66-EF2F-5EDD-0682-F70CF7C713B3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F19CEAFC-1524-9606-4761-D54AE80FA298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D16B0B3E-4D45-F65C-FCBF-079586FAFE1F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04AB687-DA6C-C8D5-196F-85A85ACB7434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Introduction</a:t>
            </a:r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5880107-9E36-BBB8-2C42-4A395F09186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80"/>
          <a:stretch>
            <a:fillRect/>
          </a:stretch>
        </p:blipFill>
        <p:spPr>
          <a:xfrm>
            <a:off x="1659691" y="587260"/>
            <a:ext cx="8649080" cy="6138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7642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E5130F-D6DE-4349-9BC3-2D56961ADF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849757CD-E347-1FBE-6804-595243112BE2}"/>
              </a:ext>
            </a:extLst>
          </p:cNvPr>
          <p:cNvSpPr/>
          <p:nvPr/>
        </p:nvSpPr>
        <p:spPr>
          <a:xfrm>
            <a:off x="6883" y="30630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 dirty="0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9412E43B-DDFE-905A-347A-7087604F07EC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D4D78B12-6F9D-1309-6C0A-D40AA9CBA0D7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9BC5FC0C-31E3-FD3E-7A60-64B13FC52544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DB41F703-53A1-561B-BF9F-DC51DE7D7C12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Introduction</a:t>
            </a:r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84CC91E7-E7D7-2D53-1D52-9D8ED9AF12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368" y="1507313"/>
            <a:ext cx="11863109" cy="411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319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5FB7CE-2608-C525-089B-2DCFB3F1D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74448CEC-5234-9E0A-F401-B9020ED209C9}"/>
              </a:ext>
            </a:extLst>
          </p:cNvPr>
          <p:cNvSpPr/>
          <p:nvPr/>
        </p:nvSpPr>
        <p:spPr>
          <a:xfrm>
            <a:off x="6883" y="30630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 dirty="0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9470D0ED-BC2A-0A1E-A14F-3C4F023A215F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7C9AA329-0594-365B-4234-6F697D3876A3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180C94C7-8720-0A7F-385A-DD1C73365D6D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302225C9-6E08-4432-0828-3F598201943C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 err="1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Meterial</a:t>
            </a: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 and methods</a:t>
            </a: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91AB3A4-2495-91A6-C5CD-95346186A2A5}"/>
              </a:ext>
            </a:extLst>
          </p:cNvPr>
          <p:cNvSpPr txBox="1"/>
          <p:nvPr/>
        </p:nvSpPr>
        <p:spPr>
          <a:xfrm>
            <a:off x="468085" y="829529"/>
            <a:ext cx="21989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zh-CN" sz="2400" b="1" dirty="0"/>
              <a:t>Database</a:t>
            </a:r>
            <a:endParaRPr lang="zh-CN" altLang="en-US" sz="24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B39F2A-F90B-F243-D6C4-3888370C71AF}"/>
              </a:ext>
            </a:extLst>
          </p:cNvPr>
          <p:cNvSpPr txBox="1"/>
          <p:nvPr/>
        </p:nvSpPr>
        <p:spPr>
          <a:xfrm>
            <a:off x="740580" y="1439911"/>
            <a:ext cx="108204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DB</a:t>
            </a:r>
            <a:r>
              <a:rPr lang="en-US" altLang="zh-CN" dirty="0"/>
              <a:t> : the Autism Speaks MSSNG resource (</a:t>
            </a:r>
            <a:r>
              <a:rPr lang="en-US" altLang="zh-CN" b="1" dirty="0"/>
              <a:t>MSSNG</a:t>
            </a:r>
            <a:r>
              <a:rPr lang="en-US" altLang="zh-CN" dirty="0"/>
              <a:t>), the Simons Simplex Collection (</a:t>
            </a:r>
            <a:r>
              <a:rPr lang="en-US" altLang="zh-CN" b="1" dirty="0"/>
              <a:t>SSC</a:t>
            </a:r>
            <a:r>
              <a:rPr lang="en-US" altLang="zh-CN" dirty="0"/>
              <a:t>), and the Simons Foundation Powering Autism Research (</a:t>
            </a:r>
            <a:r>
              <a:rPr lang="en-US" altLang="zh-CN" b="1" dirty="0"/>
              <a:t>SPARK</a:t>
            </a:r>
            <a:r>
              <a:rPr lang="en-US" altLang="zh-CN" dirty="0"/>
              <a:t>).</a:t>
            </a:r>
            <a:endParaRPr lang="zh-CN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6F6A6D1-0763-7363-877F-ECCD3BF760A8}"/>
              </a:ext>
            </a:extLst>
          </p:cNvPr>
          <p:cNvSpPr txBox="1"/>
          <p:nvPr/>
        </p:nvSpPr>
        <p:spPr>
          <a:xfrm>
            <a:off x="740580" y="2252670"/>
            <a:ext cx="108204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Control DB </a:t>
            </a:r>
            <a:r>
              <a:rPr lang="en-US" altLang="zh-CN" dirty="0"/>
              <a:t>: the </a:t>
            </a:r>
            <a:r>
              <a:rPr lang="en-US" altLang="zh-CN" dirty="0" err="1"/>
              <a:t>CanCOGeN</a:t>
            </a:r>
            <a:r>
              <a:rPr lang="en-US" altLang="zh-CN" dirty="0"/>
              <a:t> host genome sequencing initiative (</a:t>
            </a:r>
            <a:r>
              <a:rPr lang="en-US" altLang="zh-CN" b="1" dirty="0" err="1"/>
              <a:t>HostSeq</a:t>
            </a:r>
            <a:r>
              <a:rPr lang="en-US" altLang="zh-CN" b="1" dirty="0"/>
              <a:t>; 9,802 samples</a:t>
            </a:r>
            <a:r>
              <a:rPr lang="en-US" altLang="zh-CN" dirty="0"/>
              <a:t>) and the Medical Genome Reference Bank (</a:t>
            </a:r>
            <a:r>
              <a:rPr lang="en-US" altLang="zh-CN" b="1" dirty="0"/>
              <a:t>MGRB;</a:t>
            </a:r>
            <a:r>
              <a:rPr lang="en-US" altLang="zh-CN" dirty="0"/>
              <a:t> </a:t>
            </a:r>
            <a:r>
              <a:rPr lang="en-US" altLang="zh-CN" b="1" dirty="0"/>
              <a:t>2,561samples</a:t>
            </a:r>
            <a:r>
              <a:rPr lang="en-US" altLang="zh-CN" dirty="0"/>
              <a:t>).</a:t>
            </a:r>
            <a:endParaRPr lang="zh-CN" alt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7327B57-4504-2935-04E8-0D54A347F9A6}"/>
              </a:ext>
            </a:extLst>
          </p:cNvPr>
          <p:cNvSpPr txBox="1"/>
          <p:nvPr/>
        </p:nvSpPr>
        <p:spPr>
          <a:xfrm>
            <a:off x="740580" y="3135371"/>
            <a:ext cx="1105536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MSSNG (Autism Speaks, Canada/US)</a:t>
            </a:r>
          </a:p>
          <a:p>
            <a:r>
              <a:rPr lang="en-US" altLang="zh-CN" dirty="0"/>
              <a:t>- WGS + phenotype (ASD probands &amp; families) - </a:t>
            </a:r>
            <a:r>
              <a:rPr lang="en-US" altLang="zh-CN" b="1" dirty="0"/>
              <a:t>Used</a:t>
            </a:r>
            <a:r>
              <a:rPr lang="en-US" altLang="zh-CN" dirty="0"/>
              <a:t>: 3,438 probands, 7,456 family (6,106 unaffected)</a:t>
            </a:r>
          </a:p>
          <a:p>
            <a:r>
              <a:rPr lang="en-US" altLang="zh-CN" dirty="0"/>
              <a:t>- Mostly </a:t>
            </a:r>
            <a:r>
              <a:rPr lang="en-US" altLang="zh-CN" b="1" dirty="0"/>
              <a:t>North American (European ancestry predominates)</a:t>
            </a:r>
            <a:endParaRPr lang="en-US" altLang="zh-CN" dirty="0"/>
          </a:p>
          <a:p>
            <a:pPr>
              <a:buNone/>
            </a:pPr>
            <a:endParaRPr lang="en-US" altLang="zh-CN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SSC (Simons Simplex Collection, US)</a:t>
            </a:r>
          </a:p>
          <a:p>
            <a:r>
              <a:rPr lang="en-US" altLang="zh-CN" dirty="0"/>
              <a:t>- ~2,600 simplex families (1 ASD child + unaffected relatives) -</a:t>
            </a:r>
            <a:r>
              <a:rPr lang="en-US" altLang="zh-CN" b="1" dirty="0"/>
              <a:t>Used</a:t>
            </a:r>
            <a:r>
              <a:rPr lang="en-US" altLang="zh-CN" dirty="0"/>
              <a:t>: 2,419 probands, 6,786 unaffected family</a:t>
            </a:r>
          </a:p>
          <a:p>
            <a:r>
              <a:rPr lang="en-US" altLang="zh-CN" b="1" dirty="0"/>
              <a:t>- US-based, primarily European ancestry</a:t>
            </a:r>
            <a:endParaRPr lang="en-US" altLang="zh-CN" dirty="0"/>
          </a:p>
          <a:p>
            <a:pPr>
              <a:buNone/>
            </a:pPr>
            <a:endParaRPr lang="en-US" altLang="zh-CN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SPARK (SFARI, US)</a:t>
            </a:r>
          </a:p>
          <a:p>
            <a:r>
              <a:rPr lang="en-US" altLang="zh-CN" dirty="0"/>
              <a:t>- WES/WGS + behavioral &amp; phenotypic data -</a:t>
            </a:r>
            <a:r>
              <a:rPr lang="en-US" altLang="zh-CN" b="1" dirty="0"/>
              <a:t>Used</a:t>
            </a:r>
            <a:r>
              <a:rPr lang="en-US" altLang="zh-CN" dirty="0"/>
              <a:t>: 3,457 ASD, 8,423 family (8,353 unaffected)</a:t>
            </a:r>
          </a:p>
          <a:p>
            <a:r>
              <a:rPr lang="en-US" altLang="zh-CN" b="1" dirty="0"/>
              <a:t>- Largest US autism cohort, diverse but mainly European ancestry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950983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5615DA-5C38-4183-F155-F332A144A0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7ECCF955-69B9-0D64-BD7E-DAF30349348B}"/>
              </a:ext>
            </a:extLst>
          </p:cNvPr>
          <p:cNvSpPr/>
          <p:nvPr/>
        </p:nvSpPr>
        <p:spPr>
          <a:xfrm>
            <a:off x="6883" y="30630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EE44EEF2-9CD5-A120-29C8-DBBE6927BECF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EA8F5D86-9B08-B4A3-5C7E-298335ADA73E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85ABD935-8815-2853-70CC-8C2C53F660D6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20DAD4C4-C096-EA96-E2E4-2EA1029A69DF}"/>
              </a:ext>
            </a:extLst>
          </p:cNvPr>
          <p:cNvSpPr txBox="1"/>
          <p:nvPr/>
        </p:nvSpPr>
        <p:spPr>
          <a:xfrm>
            <a:off x="664026" y="873235"/>
            <a:ext cx="10014858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CN" altLang="en-US" sz="2800" b="1" dirty="0"/>
              <a:t> </a:t>
            </a:r>
            <a:r>
              <a:rPr lang="en-US" altLang="zh-CN" sz="2800" b="1" dirty="0"/>
              <a:t>Quality Control – Autosomes</a:t>
            </a:r>
          </a:p>
          <a:p>
            <a:endParaRPr lang="en-US" altLang="zh-CN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CN" sz="2400" b="1" dirty="0"/>
              <a:t>Steps performed (with </a:t>
            </a:r>
            <a:r>
              <a:rPr lang="en-US" altLang="zh-CN" sz="2400" b="1" dirty="0" err="1"/>
              <a:t>SmartQC</a:t>
            </a:r>
            <a:r>
              <a:rPr lang="en-US" altLang="zh-CN" sz="2400" b="1" dirty="0"/>
              <a:t> + PLINK):</a:t>
            </a:r>
          </a:p>
          <a:p>
            <a:pPr>
              <a:buNone/>
            </a:pPr>
            <a:endParaRPr lang="en-US" altLang="zh-CN" sz="2400" dirty="0"/>
          </a:p>
          <a:p>
            <a:pPr>
              <a:buFont typeface="+mj-lt"/>
              <a:buAutoNum type="arabicPeriod"/>
            </a:pPr>
            <a:r>
              <a:rPr lang="en-US" altLang="zh-CN" sz="2000" b="1" dirty="0"/>
              <a:t>Remove chromosome notation = "0"</a:t>
            </a:r>
            <a:r>
              <a:rPr lang="en-US" altLang="zh-CN" sz="2000" dirty="0"/>
              <a:t> </a:t>
            </a:r>
          </a:p>
          <a:p>
            <a:pPr>
              <a:buFont typeface="+mj-lt"/>
              <a:buAutoNum type="arabicPeriod"/>
            </a:pPr>
            <a:r>
              <a:rPr lang="en-US" altLang="zh-CN" sz="2000" b="1" dirty="0"/>
              <a:t>Remove duplicated IDs</a:t>
            </a:r>
            <a:r>
              <a:rPr lang="en-US" altLang="zh-CN" sz="2000" dirty="0"/>
              <a:t> </a:t>
            </a:r>
            <a:endParaRPr lang="en-US" altLang="ko-KR" sz="2000" dirty="0"/>
          </a:p>
          <a:p>
            <a:pPr>
              <a:buFont typeface="+mj-lt"/>
              <a:buAutoNum type="arabicPeriod"/>
            </a:pPr>
            <a:r>
              <a:rPr lang="en-US" altLang="zh-CN" sz="2000" b="1" dirty="0"/>
              <a:t>Remove variants/samples with &gt;10% missing data</a:t>
            </a:r>
            <a:endParaRPr lang="en-US" altLang="zh-CN" sz="2000" dirty="0"/>
          </a:p>
          <a:p>
            <a:pPr marL="742950" lvl="1" indent="-285750">
              <a:buFont typeface="+mj-lt"/>
              <a:buAutoNum type="arabicPeriod"/>
            </a:pPr>
            <a:r>
              <a:rPr lang="en-US" altLang="zh-CN" sz="2000" dirty="0">
                <a:latin typeface="Courier New" panose="02070309020205020404" pitchFamily="49" charset="0"/>
              </a:rPr>
              <a:t>plink --</a:t>
            </a:r>
            <a:r>
              <a:rPr lang="en-US" altLang="zh-CN" sz="2000" dirty="0" err="1">
                <a:latin typeface="Courier New" panose="02070309020205020404" pitchFamily="49" charset="0"/>
              </a:rPr>
              <a:t>geno</a:t>
            </a:r>
            <a:r>
              <a:rPr lang="en-US" altLang="zh-CN" sz="2000" dirty="0">
                <a:latin typeface="Courier New" panose="02070309020205020404" pitchFamily="49" charset="0"/>
              </a:rPr>
              <a:t> 0.1</a:t>
            </a:r>
            <a:r>
              <a:rPr lang="en-US" altLang="zh-CN" sz="2000" dirty="0"/>
              <a:t> </a:t>
            </a:r>
            <a:endParaRPr lang="en-US" altLang="ko-KR" sz="2000" dirty="0"/>
          </a:p>
          <a:p>
            <a:pPr marL="742950" lvl="1" indent="-285750">
              <a:buFont typeface="+mj-lt"/>
              <a:buAutoNum type="arabicPeriod"/>
            </a:pPr>
            <a:r>
              <a:rPr lang="en-US" altLang="zh-CN" sz="2000" dirty="0">
                <a:latin typeface="Courier New" panose="02070309020205020404" pitchFamily="49" charset="0"/>
              </a:rPr>
              <a:t>plink --mind 0.1</a:t>
            </a:r>
            <a:r>
              <a:rPr lang="en-US" altLang="zh-CN" sz="2000" dirty="0"/>
              <a:t> </a:t>
            </a:r>
            <a:endParaRPr lang="en-US" altLang="ko-KR" sz="2000" dirty="0"/>
          </a:p>
          <a:p>
            <a:pPr>
              <a:buFont typeface="+mj-lt"/>
              <a:buAutoNum type="arabicPeriod"/>
            </a:pPr>
            <a:r>
              <a:rPr lang="en-US" altLang="zh-CN" sz="2000" b="1" dirty="0"/>
              <a:t>Impute/check sex</a:t>
            </a:r>
            <a:r>
              <a:rPr lang="en-US" altLang="zh-CN" sz="2000" dirty="0"/>
              <a:t> using SNP data (</a:t>
            </a:r>
            <a:r>
              <a:rPr lang="en-US" altLang="zh-CN" sz="2000" dirty="0">
                <a:latin typeface="Courier New" panose="02070309020205020404" pitchFamily="49" charset="0"/>
              </a:rPr>
              <a:t>plink --impute-sex --check-sex</a:t>
            </a:r>
            <a:r>
              <a:rPr lang="en-US" altLang="zh-CN" sz="2000" dirty="0"/>
              <a:t>)</a:t>
            </a:r>
          </a:p>
          <a:p>
            <a:pPr>
              <a:buFont typeface="+mj-lt"/>
              <a:buAutoNum type="arabicPeriod"/>
            </a:pPr>
            <a:r>
              <a:rPr lang="en-US" altLang="zh-CN" sz="2000" b="1" dirty="0">
                <a:solidFill>
                  <a:srgbClr val="00B050"/>
                </a:solidFill>
              </a:rPr>
              <a:t>Remove ambiguous SNPs</a:t>
            </a:r>
            <a:r>
              <a:rPr lang="en-US" altLang="zh-CN" sz="2000" dirty="0">
                <a:solidFill>
                  <a:srgbClr val="00B050"/>
                </a:solidFill>
              </a:rPr>
              <a:t> (A|T, C|G </a:t>
            </a:r>
            <a:r>
              <a:rPr lang="ko-KR" altLang="en-US" sz="2000" dirty="0">
                <a:solidFill>
                  <a:srgbClr val="00B050"/>
                </a:solidFill>
              </a:rPr>
              <a:t> </a:t>
            </a:r>
            <a:r>
              <a:rPr lang="en-US" altLang="ko-KR" sz="2000" dirty="0">
                <a:solidFill>
                  <a:srgbClr val="00B050"/>
                </a:solidFill>
              </a:rPr>
              <a:t>variant)</a:t>
            </a:r>
          </a:p>
          <a:p>
            <a:pPr>
              <a:buFont typeface="+mj-lt"/>
              <a:buAutoNum type="arabicPeriod"/>
            </a:pPr>
            <a:r>
              <a:rPr lang="en-US" altLang="zh-CN" sz="2000" b="1" dirty="0"/>
              <a:t>Remove 100% heterozygous variants</a:t>
            </a:r>
            <a:r>
              <a:rPr lang="en-US" altLang="zh-CN" sz="2000" dirty="0"/>
              <a:t> (</a:t>
            </a:r>
            <a:r>
              <a:rPr lang="en-US" altLang="zh-CN" sz="2000" dirty="0">
                <a:latin typeface="Courier New" panose="02070309020205020404" pitchFamily="49" charset="0"/>
              </a:rPr>
              <a:t>plink --hardy</a:t>
            </a:r>
            <a:r>
              <a:rPr lang="en-US" altLang="zh-CN" sz="2000" dirty="0"/>
              <a:t>)</a:t>
            </a:r>
          </a:p>
          <a:p>
            <a:pPr>
              <a:buFont typeface="+mj-lt"/>
              <a:buAutoNum type="arabicPeriod"/>
            </a:pPr>
            <a:r>
              <a:rPr lang="en-US" altLang="zh-CN" sz="2000" b="1" dirty="0"/>
              <a:t>Annotate variants</a:t>
            </a:r>
            <a:endParaRPr lang="en-US" altLang="zh-CN" sz="2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D70CF9-26CD-A916-2BF4-54C997BFBBD8}"/>
              </a:ext>
            </a:extLst>
          </p:cNvPr>
          <p:cNvSpPr txBox="1"/>
          <p:nvPr/>
        </p:nvSpPr>
        <p:spPr>
          <a:xfrm>
            <a:off x="463730" y="5519194"/>
            <a:ext cx="99713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Using plink–</a:t>
            </a:r>
            <a:r>
              <a:rPr lang="en-US" altLang="zh-CN" b="1" dirty="0" err="1"/>
              <a:t>bmerge</a:t>
            </a:r>
            <a:r>
              <a:rPr lang="en-US" altLang="zh-CN" b="1" dirty="0"/>
              <a:t>, we merged the data from MSSNG, SSC, SPARK, MGRB, and </a:t>
            </a:r>
            <a:r>
              <a:rPr lang="en-US" altLang="zh-CN" b="1" dirty="0" err="1"/>
              <a:t>HostSeq</a:t>
            </a:r>
            <a:r>
              <a:rPr lang="en-US" altLang="zh-CN" b="1" dirty="0"/>
              <a:t>.</a:t>
            </a:r>
            <a:endParaRPr lang="zh-CN" altLang="en-US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4B0C726-B858-2866-F8BF-158552B97FA5}"/>
              </a:ext>
            </a:extLst>
          </p:cNvPr>
          <p:cNvSpPr txBox="1"/>
          <p:nvPr/>
        </p:nvSpPr>
        <p:spPr>
          <a:xfrm>
            <a:off x="703216" y="601016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dirty="0">
                <a:sym typeface="Wingdings" panose="05000000000000000000" pitchFamily="2" charset="2"/>
              </a:rPr>
              <a:t> </a:t>
            </a:r>
            <a:r>
              <a:rPr lang="en-US" altLang="zh-CN" dirty="0"/>
              <a:t>Total of 22,242 samples and 1,407,803 variants</a:t>
            </a:r>
            <a:endParaRPr lang="zh-CN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3011B2-7F64-B395-1D3B-68617C17C8D0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 err="1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Meterial</a:t>
            </a: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 and methods</a:t>
            </a:r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47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8895C1-1DB9-0C1F-62E7-1D4C93A621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C064B106-6A58-551A-ADBB-D030F8ABDD3B}"/>
              </a:ext>
            </a:extLst>
          </p:cNvPr>
          <p:cNvSpPr/>
          <p:nvPr/>
        </p:nvSpPr>
        <p:spPr>
          <a:xfrm>
            <a:off x="0" y="28229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DEA881FD-FCDA-8F29-4271-D797735323BC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D17F821F-C410-428D-BF53-C42A170CF17A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C35D0ADE-1257-F2E0-145A-F087C94B24CD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170CAF09-9435-3307-4582-F3647F01CA9D}"/>
              </a:ext>
            </a:extLst>
          </p:cNvPr>
          <p:cNvSpPr txBox="1"/>
          <p:nvPr/>
        </p:nvSpPr>
        <p:spPr>
          <a:xfrm>
            <a:off x="115037" y="660609"/>
            <a:ext cx="105965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CN" altLang="en-US" sz="2400" b="1" dirty="0"/>
              <a:t> </a:t>
            </a:r>
            <a:r>
              <a:rPr lang="en-US" altLang="zh-CN" sz="2400" b="1" dirty="0"/>
              <a:t>Quality Control – X chromosome (</a:t>
            </a:r>
            <a:r>
              <a:rPr lang="en-US" altLang="zh-CN" sz="2400" dirty="0"/>
              <a:t>(</a:t>
            </a:r>
            <a:r>
              <a:rPr lang="en-US" altLang="zh-CN" sz="2400" dirty="0">
                <a:hlinkClick r:id="rId3"/>
              </a:rPr>
              <a:t>https://github.com/MataLabCCF/XWAS</a:t>
            </a:r>
            <a:r>
              <a:rPr lang="en-US" altLang="zh-CN" sz="2400" dirty="0"/>
              <a:t>))</a:t>
            </a:r>
            <a:endParaRPr lang="en-US" altLang="zh-CN" sz="2400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88E8C2C-C438-9564-1EF0-9C83E55437EE}"/>
              </a:ext>
            </a:extLst>
          </p:cNvPr>
          <p:cNvSpPr txBox="1"/>
          <p:nvPr/>
        </p:nvSpPr>
        <p:spPr>
          <a:xfrm>
            <a:off x="624657" y="1107097"/>
            <a:ext cx="11795940" cy="57400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900" b="0" i="0" dirty="0">
                <a:effectLst/>
                <a:latin typeface="-apple-system"/>
              </a:rPr>
              <a:t>Keep the remaining individuals on Autosomal cleaning process</a:t>
            </a:r>
          </a:p>
          <a:p>
            <a:pPr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900" b="1" i="0" dirty="0">
                <a:effectLst/>
                <a:latin typeface="-apple-system"/>
              </a:rPr>
              <a:t>Remove SNPs located in Structural variants (file TryTyper.txt made by Valerio </a:t>
            </a:r>
            <a:r>
              <a:rPr lang="en-US" altLang="zh-CN" sz="1900" b="1" i="0" dirty="0" err="1">
                <a:effectLst/>
                <a:latin typeface="-apple-system"/>
              </a:rPr>
              <a:t>Napolioni</a:t>
            </a:r>
            <a:r>
              <a:rPr lang="en-US" altLang="zh-CN" sz="1900" b="1" i="0" dirty="0">
                <a:effectLst/>
                <a:latin typeface="-apple-system"/>
              </a:rPr>
              <a:t>)</a:t>
            </a:r>
          </a:p>
          <a:p>
            <a:pPr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900" b="0" i="0" dirty="0">
                <a:effectLst/>
                <a:latin typeface="-apple-system"/>
              </a:rPr>
              <a:t>Remove duplicated SNPs</a:t>
            </a:r>
          </a:p>
          <a:p>
            <a:pPr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900" i="0" dirty="0">
                <a:effectLst/>
                <a:latin typeface="-apple-system"/>
              </a:rPr>
              <a:t>Remove monomorphic SNPs</a:t>
            </a:r>
          </a:p>
          <a:p>
            <a:pPr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900" b="1" i="0" dirty="0">
                <a:effectLst/>
                <a:latin typeface="-apple-system"/>
              </a:rPr>
              <a:t>Remove potential probe sites using </a:t>
            </a:r>
            <a:r>
              <a:rPr lang="en-US" altLang="zh-CN" sz="1900" b="1" i="0" dirty="0" err="1">
                <a:effectLst/>
                <a:latin typeface="-apple-system"/>
              </a:rPr>
              <a:t>gnomAD</a:t>
            </a:r>
            <a:r>
              <a:rPr lang="en-US" altLang="zh-CN" sz="1900" b="1" i="0" dirty="0">
                <a:effectLst/>
                <a:latin typeface="-apple-system"/>
              </a:rPr>
              <a:t>.</a:t>
            </a:r>
          </a:p>
          <a:p>
            <a:pPr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900" b="0" i="0" dirty="0">
                <a:effectLst/>
                <a:latin typeface="-apple-system"/>
              </a:rPr>
              <a:t>Remove SNPs with HWE in controls lower than 10^-5</a:t>
            </a:r>
          </a:p>
          <a:p>
            <a:pPr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900" b="0" i="0" dirty="0">
                <a:effectLst/>
                <a:latin typeface="-apple-system"/>
              </a:rPr>
              <a:t>Remove SNPs with missing data in SNPs grater than 5%</a:t>
            </a:r>
          </a:p>
          <a:p>
            <a:pPr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900" b="0" i="0" dirty="0">
                <a:effectLst/>
                <a:latin typeface="-apple-system"/>
              </a:rPr>
              <a:t>Remove individuals that fail in sex-check</a:t>
            </a:r>
          </a:p>
          <a:p>
            <a:pPr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900" b="0" i="0" dirty="0">
                <a:effectLst/>
                <a:latin typeface="-apple-system"/>
              </a:rPr>
              <a:t>Heterozygous SNPs was converted to missing data in males</a:t>
            </a:r>
          </a:p>
          <a:p>
            <a:pPr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900" b="0" i="0" dirty="0">
                <a:effectLst/>
                <a:latin typeface="-apple-system"/>
              </a:rPr>
              <a:t>Remove SNPs with differential missingness between cases and controls with p-values lower than 10^-5</a:t>
            </a:r>
          </a:p>
          <a:p>
            <a:pPr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900" b="0" i="0" dirty="0">
                <a:effectLst/>
                <a:latin typeface="-apple-system"/>
              </a:rPr>
              <a:t>Remove SNPs with differential missingness between males and females with p-values lower than 10^-5</a:t>
            </a:r>
          </a:p>
          <a:p>
            <a:pPr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900" b="0" i="0" dirty="0">
                <a:effectLst/>
                <a:latin typeface="-apple-system"/>
              </a:rPr>
              <a:t>Remove SNPs with differential MAF between males and females with p-values lower than 10^-5</a:t>
            </a:r>
          </a:p>
          <a:p>
            <a:pPr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900" b="0" i="0" dirty="0">
                <a:effectLst/>
                <a:latin typeface="-apple-system"/>
              </a:rPr>
              <a:t>Phasing using Eagle v2.4.1 with 1KGP 30x as reference to swap REF/ALT alleles (--</a:t>
            </a:r>
            <a:r>
              <a:rPr lang="en-US" altLang="zh-CN" sz="1900" b="0" i="0" dirty="0" err="1">
                <a:effectLst/>
                <a:latin typeface="-apple-system"/>
              </a:rPr>
              <a:t>allowRefAltSwap</a:t>
            </a:r>
            <a:r>
              <a:rPr lang="en-US" altLang="zh-CN" sz="1900" b="0" i="0" dirty="0">
                <a:effectLst/>
                <a:latin typeface="-apple-system"/>
              </a:rPr>
              <a:t>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8F8C751-D970-8474-BFF1-1D4D996EBFC9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 err="1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Meterial</a:t>
            </a: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 and methods</a:t>
            </a:r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5881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785DE8-A5D9-61D9-14D2-9710BEEA6D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3F9E1CA2-B4ED-27E4-CEC4-BA0D264DCA5A}"/>
              </a:ext>
            </a:extLst>
          </p:cNvPr>
          <p:cNvSpPr/>
          <p:nvPr/>
        </p:nvSpPr>
        <p:spPr>
          <a:xfrm>
            <a:off x="0" y="28229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 dirty="0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BA465E6E-F7A3-903E-869F-D6FE465DBB99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D8841460-60C9-B931-07F3-CD340BC6C746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E27D3D92-7B76-2637-F300-D6FC722E02CF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FA6905DB-2359-67A2-F9DD-0A8D2602800B}"/>
              </a:ext>
            </a:extLst>
          </p:cNvPr>
          <p:cNvSpPr txBox="1"/>
          <p:nvPr/>
        </p:nvSpPr>
        <p:spPr>
          <a:xfrm>
            <a:off x="227331" y="772903"/>
            <a:ext cx="105965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CN" altLang="en-US" sz="2400" b="1" dirty="0"/>
              <a:t> </a:t>
            </a:r>
            <a:r>
              <a:rPr lang="en-US" altLang="zh-CN" sz="2400" b="1" dirty="0"/>
              <a:t>Quality Control – X chromosome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768FA6B-7E1E-3B53-0B76-421E929F0414}"/>
              </a:ext>
            </a:extLst>
          </p:cNvPr>
          <p:cNvSpPr txBox="1"/>
          <p:nvPr/>
        </p:nvSpPr>
        <p:spPr>
          <a:xfrm>
            <a:off x="802104" y="1404573"/>
            <a:ext cx="111332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dirty="0"/>
              <a:t>The final XWAS analysis was restricted to individuals with genomes that were more than </a:t>
            </a:r>
            <a:r>
              <a:rPr lang="en-US" altLang="zh-CN" b="1" dirty="0"/>
              <a:t>75% genetically similar to European reference genotypes.</a:t>
            </a:r>
            <a:endParaRPr lang="zh-CN" altLang="en-US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F72803-D68D-B14A-58E8-C438F72A699C}"/>
              </a:ext>
            </a:extLst>
          </p:cNvPr>
          <p:cNvSpPr txBox="1"/>
          <p:nvPr/>
        </p:nvSpPr>
        <p:spPr>
          <a:xfrm>
            <a:off x="1007511" y="2220909"/>
            <a:ext cx="1038238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dirty="0">
                <a:sym typeface="Wingdings" panose="05000000000000000000" pitchFamily="2" charset="2"/>
              </a:rPr>
              <a:t> </a:t>
            </a:r>
            <a:r>
              <a:rPr lang="en-US" altLang="zh-CN" dirty="0"/>
              <a:t>Utilizing ADMIXTURE software with five clusters after pruning, Reference : 1000 genome reference</a:t>
            </a:r>
            <a:endParaRPr lang="zh-CN" altLang="en-US" dirty="0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DFD5C2EB-7951-7E52-C2FA-178842D788C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258"/>
          <a:stretch>
            <a:fillRect/>
          </a:stretch>
        </p:blipFill>
        <p:spPr>
          <a:xfrm>
            <a:off x="1237532" y="2625974"/>
            <a:ext cx="8722897" cy="183232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B4B91B4-D12F-6195-A32A-5DBBD9C67099}"/>
              </a:ext>
            </a:extLst>
          </p:cNvPr>
          <p:cNvSpPr txBox="1"/>
          <p:nvPr/>
        </p:nvSpPr>
        <p:spPr>
          <a:xfrm>
            <a:off x="802104" y="4860340"/>
            <a:ext cx="108706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dirty="0"/>
              <a:t>we separated the variants on the X chromosome (coded as chromosome 23 in PLINK) from those in the PARs (coded as chromosome 25 in PLINK).</a:t>
            </a:r>
            <a:endParaRPr lang="zh-CN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2CDDD30-9F01-AECA-B806-A48C5EF0E58E}"/>
              </a:ext>
            </a:extLst>
          </p:cNvPr>
          <p:cNvSpPr txBox="1"/>
          <p:nvPr/>
        </p:nvSpPr>
        <p:spPr>
          <a:xfrm>
            <a:off x="802104" y="5715765"/>
            <a:ext cx="108358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dirty="0"/>
              <a:t>For the XWAS logistic regression, we used a final of 418,652 X chromosome variants and 15,499 samples </a:t>
            </a:r>
            <a:endParaRPr lang="zh-CN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B14BD1-4A27-7401-8F23-D9AD508AC8F9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Material and methods</a:t>
            </a:r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9400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231F56-01F8-C6B8-E2F2-EEF172088C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EBE87C55-B4AE-3F78-142C-2D6DAB628756}"/>
              </a:ext>
            </a:extLst>
          </p:cNvPr>
          <p:cNvSpPr/>
          <p:nvPr/>
        </p:nvSpPr>
        <p:spPr>
          <a:xfrm>
            <a:off x="0" y="28229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 dirty="0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9E420E3B-4E72-9D7C-4B3B-BD373F9EA8E8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8B0B59E8-D964-F2AA-B4FD-DC5B0B10F8EB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1D0A4025-399D-FAED-B6A8-85C379499762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20132D1E-0DB1-E382-5CAA-F7522461B572}"/>
              </a:ext>
            </a:extLst>
          </p:cNvPr>
          <p:cNvSpPr txBox="1"/>
          <p:nvPr/>
        </p:nvSpPr>
        <p:spPr>
          <a:xfrm>
            <a:off x="227331" y="772903"/>
            <a:ext cx="105965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CN" altLang="en-US" sz="2400" b="1" dirty="0"/>
              <a:t> </a:t>
            </a:r>
            <a:r>
              <a:rPr lang="en-US" altLang="zh-CN" sz="2400" b="1" dirty="0"/>
              <a:t>XWAS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FCD5564-24C7-26CA-6052-0391B2CD9BAD}"/>
              </a:ext>
            </a:extLst>
          </p:cNvPr>
          <p:cNvSpPr txBox="1"/>
          <p:nvPr/>
        </p:nvSpPr>
        <p:spPr>
          <a:xfrm>
            <a:off x="2558227" y="1484848"/>
            <a:ext cx="104730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altLang="zh-CN" dirty="0"/>
              <a:t>The first file contained autosomal data with 1,075,065 variants, intended for PC inferences</a:t>
            </a:r>
            <a:endParaRPr lang="en-US" altLang="zh-CN" sz="1800" b="0" i="0" dirty="0">
              <a:effectLst/>
              <a:latin typeface="-apple-syste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89AA22A-4CCD-6B3C-0FDE-010BCBF72F7F}"/>
              </a:ext>
            </a:extLst>
          </p:cNvPr>
          <p:cNvSpPr txBox="1"/>
          <p:nvPr/>
        </p:nvSpPr>
        <p:spPr>
          <a:xfrm>
            <a:off x="2558227" y="2080742"/>
            <a:ext cx="9216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dirty="0"/>
              <a:t>The second file consisted of X chromosome data with 418,652 variants.</a:t>
            </a:r>
            <a:endParaRPr lang="zh-CN" altLang="en-US" dirty="0"/>
          </a:p>
        </p:txBody>
      </p:sp>
      <p:cxnSp>
        <p:nvCxnSpPr>
          <p:cNvPr id="21" name="연결선: 꺾임 20">
            <a:extLst>
              <a:ext uri="{FF2B5EF4-FFF2-40B4-BE49-F238E27FC236}">
                <a16:creationId xmlns:a16="http://schemas.microsoft.com/office/drawing/2014/main" id="{C610A889-85DF-18D1-CA1D-76B0618CABCB}"/>
              </a:ext>
            </a:extLst>
          </p:cNvPr>
          <p:cNvCxnSpPr>
            <a:stCxn id="7" idx="1"/>
            <a:endCxn id="13" idx="1"/>
          </p:cNvCxnSpPr>
          <p:nvPr/>
        </p:nvCxnSpPr>
        <p:spPr>
          <a:xfrm rot="10800000" flipV="1">
            <a:off x="2558227" y="1669514"/>
            <a:ext cx="12700" cy="595894"/>
          </a:xfrm>
          <a:prstGeom prst="bentConnector3">
            <a:avLst>
              <a:gd name="adj1" fmla="val 180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F6D5196B-A686-CED6-645C-812A1C516191}"/>
              </a:ext>
            </a:extLst>
          </p:cNvPr>
          <p:cNvSpPr txBox="1"/>
          <p:nvPr/>
        </p:nvSpPr>
        <p:spPr>
          <a:xfrm>
            <a:off x="365350" y="1748259"/>
            <a:ext cx="204330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dirty="0"/>
              <a:t>15,499 samples </a:t>
            </a:r>
            <a:endParaRPr lang="zh-CN" altLang="en-US" dirty="0"/>
          </a:p>
        </p:txBody>
      </p:sp>
      <p:graphicFrame>
        <p:nvGraphicFramePr>
          <p:cNvPr id="26" name="표 25">
            <a:extLst>
              <a:ext uri="{FF2B5EF4-FFF2-40B4-BE49-F238E27FC236}">
                <a16:creationId xmlns:a16="http://schemas.microsoft.com/office/drawing/2014/main" id="{B2658659-4417-440B-6015-EF7FAAD220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1419394"/>
              </p:ext>
            </p:extLst>
          </p:nvPr>
        </p:nvGraphicFramePr>
        <p:xfrm>
          <a:off x="704374" y="2633885"/>
          <a:ext cx="5623498" cy="1097280"/>
        </p:xfrm>
        <a:graphic>
          <a:graphicData uri="http://schemas.openxmlformats.org/drawingml/2006/table">
            <a:tbl>
              <a:tblPr/>
              <a:tblGrid>
                <a:gridCol w="946468">
                  <a:extLst>
                    <a:ext uri="{9D8B030D-6E8A-4147-A177-3AD203B41FA5}">
                      <a16:colId xmlns:a16="http://schemas.microsoft.com/office/drawing/2014/main" val="1522558184"/>
                    </a:ext>
                  </a:extLst>
                </a:gridCol>
                <a:gridCol w="1118455">
                  <a:extLst>
                    <a:ext uri="{9D8B030D-6E8A-4147-A177-3AD203B41FA5}">
                      <a16:colId xmlns:a16="http://schemas.microsoft.com/office/drawing/2014/main" val="3167993221"/>
                    </a:ext>
                  </a:extLst>
                </a:gridCol>
                <a:gridCol w="1077783">
                  <a:extLst>
                    <a:ext uri="{9D8B030D-6E8A-4147-A177-3AD203B41FA5}">
                      <a16:colId xmlns:a16="http://schemas.microsoft.com/office/drawing/2014/main" val="2518484251"/>
                    </a:ext>
                  </a:extLst>
                </a:gridCol>
                <a:gridCol w="2480792">
                  <a:extLst>
                    <a:ext uri="{9D8B030D-6E8A-4147-A177-3AD203B41FA5}">
                      <a16:colId xmlns:a16="http://schemas.microsoft.com/office/drawing/2014/main" val="318305386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/>
                        <a:t>Sex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/>
                        <a:t>Total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/>
                        <a:t>Controls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/>
                        <a:t>ASD Cases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87043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/>
                        <a:t>Male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800" dirty="0"/>
                        <a:t>9,550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800" dirty="0"/>
                        <a:t>3,911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800" dirty="0"/>
                        <a:t>5,639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18157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Female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800"/>
                        <a:t>6,304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800"/>
                        <a:t>5,070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800" dirty="0"/>
                        <a:t>1,234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9770287"/>
                  </a:ext>
                </a:extLst>
              </a:tr>
            </a:tbl>
          </a:graphicData>
        </a:graphic>
      </p:graphicFrame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08C22019-7A7C-EE1B-E3F3-07FD122E63DC}"/>
              </a:ext>
            </a:extLst>
          </p:cNvPr>
          <p:cNvCxnSpPr>
            <a:cxnSpLocks/>
          </p:cNvCxnSpPr>
          <p:nvPr/>
        </p:nvCxnSpPr>
        <p:spPr>
          <a:xfrm>
            <a:off x="679405" y="2987600"/>
            <a:ext cx="439511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3F9BB88F-8560-1D96-A94F-E49116911B52}"/>
              </a:ext>
            </a:extLst>
          </p:cNvPr>
          <p:cNvSpPr txBox="1"/>
          <p:nvPr/>
        </p:nvSpPr>
        <p:spPr>
          <a:xfrm>
            <a:off x="633578" y="4810612"/>
            <a:ext cx="112885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dirty="0"/>
              <a:t>The PC inference was done with the GENESIS package stratified by sex </a:t>
            </a:r>
            <a:endParaRPr lang="zh-CN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2BB461-2034-BD6C-9B93-D971BADB733B}"/>
              </a:ext>
            </a:extLst>
          </p:cNvPr>
          <p:cNvSpPr txBox="1"/>
          <p:nvPr/>
        </p:nvSpPr>
        <p:spPr>
          <a:xfrm>
            <a:off x="365350" y="4272231"/>
            <a:ext cx="65130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PCA covariate for male, female, and both</a:t>
            </a:r>
            <a:endParaRPr lang="zh-CN" altLang="en-US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011F7EC-E635-D1FC-F9A0-2BDDCA6B466A}"/>
              </a:ext>
            </a:extLst>
          </p:cNvPr>
          <p:cNvSpPr txBox="1"/>
          <p:nvPr/>
        </p:nvSpPr>
        <p:spPr>
          <a:xfrm>
            <a:off x="653525" y="5316057"/>
            <a:ext cx="1119644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dirty="0"/>
              <a:t>where all samples with standard deviation greater than 3 from major clusters were defined as being outliers and removed from subsequent analyses.</a:t>
            </a:r>
            <a:endParaRPr lang="zh-CN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1DF0144-ABA9-1C01-2E36-8EAFD5E88E00}"/>
              </a:ext>
            </a:extLst>
          </p:cNvPr>
          <p:cNvSpPr txBox="1"/>
          <p:nvPr/>
        </p:nvSpPr>
        <p:spPr>
          <a:xfrm>
            <a:off x="633578" y="6098501"/>
            <a:ext cx="108029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dirty="0"/>
              <a:t>Conducted </a:t>
            </a:r>
            <a:r>
              <a:rPr lang="en-US" altLang="zh-CN" b="1" dirty="0"/>
              <a:t>a consistency analysis </a:t>
            </a:r>
            <a:r>
              <a:rPr lang="en-US" altLang="zh-CN" dirty="0"/>
              <a:t>using data from autosomal chromosomes.</a:t>
            </a:r>
            <a:endParaRPr lang="zh-CN" alt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BE9CA5A-D3D6-FD25-EA67-304FD37CF43E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Material and methods</a:t>
            </a:r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7686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259CCD-2292-4263-02C0-3A447DA1CF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B447E329-982C-5246-FDC8-A8D00FF91EE0}"/>
              </a:ext>
            </a:extLst>
          </p:cNvPr>
          <p:cNvSpPr/>
          <p:nvPr/>
        </p:nvSpPr>
        <p:spPr>
          <a:xfrm>
            <a:off x="0" y="28229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 dirty="0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4C8E11E0-6550-5143-E181-F56AA508A8C3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457780D0-5AF9-088A-4C59-CB8C23B38B1A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060C7EBE-97A8-B116-7E3D-8BE6980D5C6B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94CCAD59-AC41-913B-64D6-6A7F7EE6E34E}"/>
              </a:ext>
            </a:extLst>
          </p:cNvPr>
          <p:cNvSpPr txBox="1"/>
          <p:nvPr/>
        </p:nvSpPr>
        <p:spPr>
          <a:xfrm>
            <a:off x="313692" y="768810"/>
            <a:ext cx="105965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CN" altLang="en-US" sz="2800" b="1" dirty="0"/>
              <a:t> </a:t>
            </a:r>
            <a:r>
              <a:rPr lang="en-US" altLang="zh-CN" sz="2800" b="1" dirty="0"/>
              <a:t>XWAS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4AF2BC-2A16-FE5E-8165-431E58A5471F}"/>
              </a:ext>
            </a:extLst>
          </p:cNvPr>
          <p:cNvSpPr txBox="1"/>
          <p:nvPr/>
        </p:nvSpPr>
        <p:spPr>
          <a:xfrm>
            <a:off x="313692" y="1417170"/>
            <a:ext cx="65130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000" b="1" dirty="0" err="1"/>
              <a:t>Logist</a:t>
            </a:r>
            <a:r>
              <a:rPr lang="en-US" altLang="zh-CN" sz="2000" b="1" dirty="0"/>
              <a:t> regression (</a:t>
            </a:r>
            <a:r>
              <a:rPr lang="en-US" altLang="zh-CN" sz="2000" b="1" i="1" dirty="0"/>
              <a:t>plink2</a:t>
            </a:r>
            <a:r>
              <a:rPr lang="ko-KR" altLang="en-US" sz="2000" b="1" i="1" dirty="0"/>
              <a:t> </a:t>
            </a:r>
            <a:r>
              <a:rPr lang="en-US" altLang="ko-KR" sz="2000" b="1" i="1" dirty="0"/>
              <a:t>–</a:t>
            </a:r>
            <a:r>
              <a:rPr lang="en-US" altLang="ko-KR" sz="2000" b="1" i="1" dirty="0" err="1"/>
              <a:t>glm</a:t>
            </a:r>
            <a:r>
              <a:rPr lang="en-US" altLang="ko-KR" sz="2000" b="1" dirty="0"/>
              <a:t>)</a:t>
            </a:r>
            <a:endParaRPr lang="zh-CN" altLang="en-US" sz="2000" b="1" dirty="0"/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048C9173-8A4E-3A5F-2268-FE7B49CD25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217919"/>
              </p:ext>
            </p:extLst>
          </p:nvPr>
        </p:nvGraphicFramePr>
        <p:xfrm>
          <a:off x="1297137" y="1965960"/>
          <a:ext cx="8648212" cy="1463040"/>
        </p:xfrm>
        <a:graphic>
          <a:graphicData uri="http://schemas.openxmlformats.org/drawingml/2006/table">
            <a:tbl>
              <a:tblPr/>
              <a:tblGrid>
                <a:gridCol w="2162053">
                  <a:extLst>
                    <a:ext uri="{9D8B030D-6E8A-4147-A177-3AD203B41FA5}">
                      <a16:colId xmlns:a16="http://schemas.microsoft.com/office/drawing/2014/main" val="1511747957"/>
                    </a:ext>
                  </a:extLst>
                </a:gridCol>
                <a:gridCol w="2162053">
                  <a:extLst>
                    <a:ext uri="{9D8B030D-6E8A-4147-A177-3AD203B41FA5}">
                      <a16:colId xmlns:a16="http://schemas.microsoft.com/office/drawing/2014/main" val="3036447394"/>
                    </a:ext>
                  </a:extLst>
                </a:gridCol>
                <a:gridCol w="1677157">
                  <a:extLst>
                    <a:ext uri="{9D8B030D-6E8A-4147-A177-3AD203B41FA5}">
                      <a16:colId xmlns:a16="http://schemas.microsoft.com/office/drawing/2014/main" val="2631511728"/>
                    </a:ext>
                  </a:extLst>
                </a:gridCol>
                <a:gridCol w="2646949">
                  <a:extLst>
                    <a:ext uri="{9D8B030D-6E8A-4147-A177-3AD203B41FA5}">
                      <a16:colId xmlns:a16="http://schemas.microsoft.com/office/drawing/2014/main" val="11626282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ko-KR" b="1"/>
                        <a:t>Analysis</a:t>
                      </a:r>
                      <a:endParaRPr lang="ko-KR" altLang="en-US" b="1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ASD patient</a:t>
                      </a:r>
                      <a:endParaRPr lang="ko-KR" altLang="en-US" b="1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ko-KR" b="1" dirty="0"/>
                        <a:t>control</a:t>
                      </a:r>
                      <a:endParaRPr lang="ko-KR" altLang="en-US" b="1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covariates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622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0" dirty="0"/>
                        <a:t>Male-XWAS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ko-KR" dirty="0"/>
                        <a:t>5,639 male</a:t>
                      </a:r>
                      <a:endParaRPr lang="ko-KR" alt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ko-KR" dirty="0"/>
                        <a:t>3,911 male</a:t>
                      </a:r>
                      <a:endParaRPr lang="ko-KR" alt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ko-KR" dirty="0"/>
                        <a:t>Male top 10 PCs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8110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0" dirty="0"/>
                        <a:t>Female-XWAS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ko-KR" dirty="0"/>
                        <a:t>1,234 female</a:t>
                      </a:r>
                      <a:endParaRPr lang="ko-KR" alt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ko-KR"/>
                        <a:t>5,070 female</a:t>
                      </a:r>
                      <a:endParaRPr lang="ko-KR" alt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ko-KR" dirty="0"/>
                        <a:t>Male top 10 PCs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67099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0" dirty="0"/>
                        <a:t>Both-XWAS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ko-KR" dirty="0"/>
                        <a:t>6,873 both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ko-KR" dirty="0"/>
                        <a:t>8,981 both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ko-KR" dirty="0"/>
                        <a:t>Male top 10 PCs + SEX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7472792"/>
                  </a:ext>
                </a:extLst>
              </a:tr>
            </a:tbl>
          </a:graphicData>
        </a:graphic>
      </p:graphicFrame>
      <p:pic>
        <p:nvPicPr>
          <p:cNvPr id="15" name="그림 14">
            <a:extLst>
              <a:ext uri="{FF2B5EF4-FFF2-40B4-BE49-F238E27FC236}">
                <a16:creationId xmlns:a16="http://schemas.microsoft.com/office/drawing/2014/main" id="{35FEF33A-405D-9602-1F1E-7760881FFA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6295" y="4765009"/>
            <a:ext cx="3143689" cy="86689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11601A4-AAE7-DC17-3869-1550AD43AB8D}"/>
              </a:ext>
            </a:extLst>
          </p:cNvPr>
          <p:cNvSpPr txBox="1"/>
          <p:nvPr/>
        </p:nvSpPr>
        <p:spPr>
          <a:xfrm>
            <a:off x="788137" y="4765009"/>
            <a:ext cx="60939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dirty="0"/>
              <a:t>- Heterogeneity test </a:t>
            </a:r>
            <a:r>
              <a:rPr lang="en-US" altLang="ko-KR" sz="2000" b="1" dirty="0"/>
              <a:t>using </a:t>
            </a:r>
            <a:r>
              <a:rPr lang="en-US" altLang="zh-CN" sz="2000" b="1" dirty="0"/>
              <a:t>GWAMA</a:t>
            </a:r>
            <a:endParaRPr lang="ko-KR" altLang="en-US" sz="2000" b="1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860F485-8F9E-452A-59D8-BF7778A6EE06}"/>
              </a:ext>
            </a:extLst>
          </p:cNvPr>
          <p:cNvSpPr txBox="1"/>
          <p:nvPr/>
        </p:nvSpPr>
        <p:spPr>
          <a:xfrm>
            <a:off x="369037" y="4239759"/>
            <a:ext cx="1032222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CN" sz="2000" b="1" dirty="0"/>
              <a:t>A meta-analysis from the sex-stratified results (male-XWAS and female-XWAS) </a:t>
            </a:r>
            <a:endParaRPr lang="ko-KR" altLang="en-US" sz="2000" b="1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90611A3-394F-7680-C314-5255CE2E2472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Material and methods</a:t>
            </a:r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90096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6DE909-AB57-C967-8F1D-0935555B46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0AB70BB6-540A-63E9-5C92-BFD6F3D39C0C}"/>
              </a:ext>
            </a:extLst>
          </p:cNvPr>
          <p:cNvSpPr/>
          <p:nvPr/>
        </p:nvSpPr>
        <p:spPr>
          <a:xfrm>
            <a:off x="0" y="28229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 dirty="0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B00848B4-19FF-8CE6-2C31-F9C306D21E69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5C73D3B7-8EE6-334C-42CA-876243E21B26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82462205-A164-AF1D-6F45-F140A5131D70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0BB33334-433B-55BF-6997-F83D12B06DCA}"/>
              </a:ext>
            </a:extLst>
          </p:cNvPr>
          <p:cNvSpPr txBox="1"/>
          <p:nvPr/>
        </p:nvSpPr>
        <p:spPr>
          <a:xfrm>
            <a:off x="313692" y="768810"/>
            <a:ext cx="1059650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CN" altLang="en-US" sz="2000" b="1" dirty="0"/>
              <a:t> </a:t>
            </a:r>
            <a:r>
              <a:rPr lang="en-US" altLang="zh-CN" sz="2000" b="1" dirty="0"/>
              <a:t>X chromosome significance threshold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14E3C8-50A2-B3B6-D471-061E996EFF23}"/>
              </a:ext>
            </a:extLst>
          </p:cNvPr>
          <p:cNvSpPr txBox="1"/>
          <p:nvPr/>
        </p:nvSpPr>
        <p:spPr>
          <a:xfrm>
            <a:off x="574900" y="1239474"/>
            <a:ext cx="11221040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CN" sz="1900" dirty="0"/>
              <a:t>Given that the association tests are conducted on a single chromosome, the </a:t>
            </a:r>
            <a:r>
              <a:rPr lang="en-US" altLang="zh-CN" sz="1900" b="1" dirty="0"/>
              <a:t>number of effective tests (Neff)</a:t>
            </a:r>
            <a:r>
              <a:rPr lang="en-US" altLang="zh-CN" sz="1900" dirty="0"/>
              <a:t> performed is lower compared to a genome-wide analysis.</a:t>
            </a:r>
            <a:endParaRPr lang="ko-KR" altLang="en-US" sz="19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F97063-A1FB-CEBC-2EEF-8F7C793810C3}"/>
              </a:ext>
            </a:extLst>
          </p:cNvPr>
          <p:cNvSpPr txBox="1"/>
          <p:nvPr/>
        </p:nvSpPr>
        <p:spPr>
          <a:xfrm>
            <a:off x="831050" y="2012974"/>
            <a:ext cx="6096000" cy="38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900" dirty="0">
                <a:sym typeface="Wingdings" panose="05000000000000000000" pitchFamily="2" charset="2"/>
              </a:rPr>
              <a:t> 0.05 / Neff</a:t>
            </a:r>
            <a:endParaRPr lang="zh-CN" altLang="en-US" sz="1900" dirty="0"/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1A8AA64E-1F1B-63E2-6FAE-461E08245B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050" y="2447920"/>
            <a:ext cx="3770264" cy="70788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B78BF15-C20A-9C37-86EC-C806DD01AE73}"/>
              </a:ext>
            </a:extLst>
          </p:cNvPr>
          <p:cNvSpPr txBox="1"/>
          <p:nvPr/>
        </p:nvSpPr>
        <p:spPr>
          <a:xfrm>
            <a:off x="4975824" y="2589130"/>
            <a:ext cx="6096000" cy="38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900" i="1" dirty="0"/>
              <a:t>Command : plink–r2 square </a:t>
            </a:r>
            <a:r>
              <a:rPr lang="en-US" altLang="zh-CN" sz="1900" i="1" dirty="0" err="1"/>
              <a:t>gz</a:t>
            </a:r>
            <a:r>
              <a:rPr lang="en-US" altLang="zh-CN" sz="1900" i="1" dirty="0"/>
              <a:t> yes-really</a:t>
            </a:r>
            <a:endParaRPr lang="zh-CN" altLang="en-US" sz="1900" i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7C0F167-9412-747E-AC88-4566698B4D57}"/>
              </a:ext>
            </a:extLst>
          </p:cNvPr>
          <p:cNvSpPr txBox="1"/>
          <p:nvPr/>
        </p:nvSpPr>
        <p:spPr>
          <a:xfrm>
            <a:off x="151825" y="3293317"/>
            <a:ext cx="1059650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CN" altLang="en-US" sz="2000" b="1" dirty="0"/>
              <a:t> </a:t>
            </a:r>
            <a:r>
              <a:rPr lang="en-US" altLang="zh-CN" sz="2000" b="1" dirty="0"/>
              <a:t>Gene-sex interaction via </a:t>
            </a:r>
            <a:r>
              <a:rPr lang="en-US" altLang="zh-CN" sz="2000" b="1" dirty="0" err="1"/>
              <a:t>sdMAF</a:t>
            </a:r>
            <a:endParaRPr lang="en-US" altLang="zh-CN" sz="2000" b="1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FB55F83-C991-AB30-2505-86D7EDDDF601}"/>
              </a:ext>
            </a:extLst>
          </p:cNvPr>
          <p:cNvSpPr txBox="1"/>
          <p:nvPr/>
        </p:nvSpPr>
        <p:spPr>
          <a:xfrm>
            <a:off x="586202" y="3803920"/>
            <a:ext cx="11209738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CN" sz="1900" b="1" dirty="0"/>
              <a:t>minor allele frequencies (</a:t>
            </a:r>
            <a:r>
              <a:rPr lang="en-US" altLang="zh-CN" sz="1900" b="1" dirty="0" err="1"/>
              <a:t>sdMAF</a:t>
            </a:r>
            <a:r>
              <a:rPr lang="en-US" altLang="zh-CN" sz="1900" b="1" dirty="0"/>
              <a:t>) software </a:t>
            </a:r>
            <a:r>
              <a:rPr lang="en-US" altLang="zh-CN" sz="1900" dirty="0"/>
              <a:t>: purpose of </a:t>
            </a:r>
            <a:r>
              <a:rPr lang="en-US" altLang="zh-CN" sz="1900" b="1" dirty="0"/>
              <a:t>quality control and gene-sex interaction </a:t>
            </a:r>
            <a:r>
              <a:rPr lang="en-US" altLang="zh-CN" sz="1900" dirty="0"/>
              <a:t>detection with the sex differences</a:t>
            </a:r>
            <a:endParaRPr lang="zh-CN" altLang="en-US" sz="19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F10D728-9263-6857-A7BD-77F2CDDD6026}"/>
              </a:ext>
            </a:extLst>
          </p:cNvPr>
          <p:cNvSpPr txBox="1"/>
          <p:nvPr/>
        </p:nvSpPr>
        <p:spPr>
          <a:xfrm>
            <a:off x="586202" y="4585414"/>
            <a:ext cx="10914543" cy="9694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CN" sz="1900" dirty="0"/>
              <a:t>For the general population, </a:t>
            </a:r>
            <a:r>
              <a:rPr lang="en-US" altLang="zh-CN" sz="1900" dirty="0" err="1"/>
              <a:t>sdMAF</a:t>
            </a:r>
            <a:r>
              <a:rPr lang="en-US" altLang="zh-CN" sz="1900" dirty="0"/>
              <a:t> tests the genotyping quality.</a:t>
            </a:r>
          </a:p>
          <a:p>
            <a:r>
              <a:rPr lang="en-US" altLang="zh-CN" sz="1900" dirty="0"/>
              <a:t> * But sex-biased disorders </a:t>
            </a:r>
            <a:r>
              <a:rPr lang="en-US" altLang="zh-CN" sz="1900" dirty="0">
                <a:sym typeface="Wingdings" panose="05000000000000000000" pitchFamily="2" charset="2"/>
              </a:rPr>
              <a:t> </a:t>
            </a:r>
            <a:r>
              <a:rPr lang="en-US" altLang="zh-CN" sz="1900" dirty="0" err="1"/>
              <a:t>sdMAF</a:t>
            </a:r>
            <a:r>
              <a:rPr lang="en-US" altLang="zh-CN" sz="1900" dirty="0"/>
              <a:t> tests whether </a:t>
            </a:r>
            <a:r>
              <a:rPr lang="en-US" altLang="zh-CN" sz="1900" b="1" dirty="0"/>
              <a:t>sex and genotype are independent</a:t>
            </a:r>
            <a:endParaRPr lang="en-US" altLang="zh-CN" sz="19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zh-CN" altLang="en-US" sz="1900" dirty="0"/>
          </a:p>
        </p:txBody>
      </p:sp>
      <p:sp>
        <p:nvSpPr>
          <p:cNvPr id="26" name="Rectangle 2">
            <a:extLst>
              <a:ext uri="{FF2B5EF4-FFF2-40B4-BE49-F238E27FC236}">
                <a16:creationId xmlns:a16="http://schemas.microsoft.com/office/drawing/2014/main" id="{79CE6F3A-D9C5-076C-A66A-7B6CA0AAB5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900" y="5399504"/>
            <a:ext cx="10873489" cy="1261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zh-CN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rPr>
              <a:t>  </a:t>
            </a:r>
            <a:r>
              <a:rPr kumimoji="0" lang="en-US" altLang="zh-CN" sz="1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rPr>
              <a:t> Pipeline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zh-CN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rPr>
              <a:t>- </a:t>
            </a:r>
            <a:r>
              <a:rPr kumimoji="0" lang="zh-CN" altLang="zh-CN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rPr>
              <a:t>Split PARs with PLINK --split-par hg38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CN" sz="1900" dirty="0">
                <a:latin typeface="+mn-ea"/>
              </a:rPr>
              <a:t>- </a:t>
            </a:r>
            <a:r>
              <a:rPr kumimoji="0" lang="zh-CN" altLang="zh-CN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rPr>
              <a:t>PLINK mis-handled </a:t>
            </a:r>
            <a:r>
              <a:rPr kumimoji="0" lang="zh-CN" altLang="zh-CN" sz="1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rPr>
              <a:t>male hemizygotes</a:t>
            </a:r>
            <a:r>
              <a:rPr kumimoji="0" lang="zh-CN" altLang="zh-CN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rPr>
              <a:t> → temporarily recoded chrX as chr22 for genotype counts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zh-CN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rPr>
              <a:t>- </a:t>
            </a:r>
            <a:r>
              <a:rPr kumimoji="0" lang="zh-CN" altLang="zh-CN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rPr>
              <a:t>Re-coded back to chrX and processed with </a:t>
            </a:r>
            <a:r>
              <a:rPr kumimoji="0" lang="zh-CN" altLang="zh-CN" sz="1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rPr>
              <a:t>sdMAF</a:t>
            </a:r>
            <a:r>
              <a:rPr kumimoji="0" lang="zh-CN" altLang="zh-CN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rPr>
              <a:t> (per documentation)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9497E17-A031-B188-0810-991545A9B327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Material and methods</a:t>
            </a:r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9007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852F2B-A2F4-AFB8-558F-75CBD5F75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3DFA6C82-21B5-1694-67EE-551513A0CE55}"/>
              </a:ext>
            </a:extLst>
          </p:cNvPr>
          <p:cNvSpPr/>
          <p:nvPr/>
        </p:nvSpPr>
        <p:spPr>
          <a:xfrm>
            <a:off x="0" y="28229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 dirty="0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E59CB687-FD2E-B327-660A-94C5AA544AC1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00C386CB-1A68-9D6A-275B-3B31FEDE6D2D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E14864BC-8D6A-BC70-928A-05359A7BA8B7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81981B83-C6B9-7A05-7700-F4FC25955E03}"/>
              </a:ext>
            </a:extLst>
          </p:cNvPr>
          <p:cNvSpPr txBox="1"/>
          <p:nvPr/>
        </p:nvSpPr>
        <p:spPr>
          <a:xfrm>
            <a:off x="516892" y="769550"/>
            <a:ext cx="1059650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z="2000" b="1" dirty="0"/>
              <a:t>CNV analysis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07A7310-1670-42DA-86D5-5981DC917790}"/>
              </a:ext>
            </a:extLst>
          </p:cNvPr>
          <p:cNvSpPr txBox="1"/>
          <p:nvPr/>
        </p:nvSpPr>
        <p:spPr>
          <a:xfrm>
            <a:off x="1002433" y="1283791"/>
            <a:ext cx="6101080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altLang="zh-CN" b="1" dirty="0"/>
              <a:t>Detection:</a:t>
            </a:r>
            <a:endParaRPr lang="en-US" altLang="zh-CN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Read depth–based pipeline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Tools: ERDS + </a:t>
            </a:r>
            <a:r>
              <a:rPr lang="en-US" altLang="zh-CN" dirty="0" err="1"/>
              <a:t>CNVnator</a:t>
            </a:r>
            <a:r>
              <a:rPr lang="en-US" altLang="zh-CN" dirty="0"/>
              <a:t> (≥50% reciprocal overlap)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zh-CN" b="1" dirty="0"/>
              <a:t>High-quality criteria:</a:t>
            </a:r>
            <a:endParaRPr lang="en-US" altLang="zh-CN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Length ≥ 5 kb, detected by both tools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&lt;70% overlap with repetitive/low-complexity regions (telomeres, centromeres, segmental duplications)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Male X chromosome: exclude PAR CNVs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zh-CN" b="1" dirty="0"/>
              <a:t>Data (WGS only, MSSNG-db7 included):</a:t>
            </a:r>
            <a:endParaRPr lang="en-US" altLang="zh-CN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9,691 ASD probands (82% male)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5,591 unaffected siblings (38% male)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17,470 ASD parents (50% fathers)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zh-CN" b="1" dirty="0"/>
              <a:t>Association analysis:</a:t>
            </a:r>
            <a:endParaRPr lang="en-US" altLang="zh-CN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Conditional logistic regression, stratified by family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Family = stratum → controls for shared genetics &amp; confounders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Sex-combined model: sex added as covariate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35FD5D0-CECE-5600-38A5-D8DD63E14D06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Material and methods</a:t>
            </a:r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3363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89408C-9BE2-B964-F999-FFFCD83200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A24A0821-7B5E-50FA-4C09-8020AE3ED8E0}"/>
              </a:ext>
            </a:extLst>
          </p:cNvPr>
          <p:cNvSpPr/>
          <p:nvPr/>
        </p:nvSpPr>
        <p:spPr>
          <a:xfrm>
            <a:off x="0" y="28229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 dirty="0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CE76E10D-38E3-B3E1-B882-97D33231E94A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7507DF34-2B0E-018F-D539-AE9C171C5AAA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BBE02EF0-6C12-0F96-E392-2C08D31847E9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CA51E1B0-7BCE-7BFB-DA2F-34157AC7EC8B}"/>
              </a:ext>
            </a:extLst>
          </p:cNvPr>
          <p:cNvSpPr txBox="1"/>
          <p:nvPr/>
        </p:nvSpPr>
        <p:spPr>
          <a:xfrm>
            <a:off x="451183" y="1139745"/>
            <a:ext cx="1059650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z="2000" b="1" dirty="0"/>
              <a:t>Brain gene expression analysis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62D40E-0903-46BD-89B4-304F6BD48B38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Material and methods</a:t>
            </a: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2E6863D-54F8-A87E-E782-2835F0E21833}"/>
              </a:ext>
            </a:extLst>
          </p:cNvPr>
          <p:cNvSpPr txBox="1"/>
          <p:nvPr/>
        </p:nvSpPr>
        <p:spPr>
          <a:xfrm>
            <a:off x="736787" y="1691809"/>
            <a:ext cx="10596506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Data source:</a:t>
            </a:r>
            <a:r>
              <a:rPr lang="en-US" altLang="zh-CN" dirty="0"/>
              <a:t> </a:t>
            </a:r>
            <a:r>
              <a:rPr lang="en-US" altLang="zh-CN" dirty="0" err="1"/>
              <a:t>BrainSpan</a:t>
            </a:r>
            <a:r>
              <a:rPr lang="en-US" altLang="zh-CN" dirty="0"/>
              <a:t> (Allen Brain Atlas), exon-averaged microarray expression data</a:t>
            </a:r>
          </a:p>
          <a:p>
            <a:endParaRPr lang="en-US" altLang="zh-CN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Processing:</a:t>
            </a:r>
            <a:endParaRPr lang="en-US" altLang="zh-CN" dirty="0"/>
          </a:p>
          <a:p>
            <a:r>
              <a:rPr lang="en-US" altLang="zh-CN" dirty="0"/>
              <a:t>- Quantile normalization</a:t>
            </a:r>
          </a:p>
          <a:p>
            <a:r>
              <a:rPr lang="en-US" altLang="zh-CN" dirty="0"/>
              <a:t>- Standardization across genes &amp; samples</a:t>
            </a:r>
          </a:p>
          <a:p>
            <a:endParaRPr lang="en-US" altLang="zh-CN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Visualization:</a:t>
            </a:r>
            <a:r>
              <a:rPr lang="en-US" altLang="zh-CN" dirty="0"/>
              <a:t> Brain map plot</a:t>
            </a:r>
          </a:p>
          <a:p>
            <a:r>
              <a:rPr lang="en-US" altLang="zh-CN" dirty="0"/>
              <a:t>- Color scale: blue (downregulated) → red (upregulated)</a:t>
            </a:r>
          </a:p>
          <a:p>
            <a:r>
              <a:rPr lang="en-US" altLang="zh-CN" dirty="0"/>
              <a:t>- Represents average expression per brain region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Developmental stages analyzed:</a:t>
            </a:r>
            <a:endParaRPr lang="en-US" altLang="zh-CN" dirty="0"/>
          </a:p>
          <a:p>
            <a:r>
              <a:rPr lang="en-US" altLang="zh-CN" dirty="0"/>
              <a:t>- Early fetal (&lt;16 weeks)</a:t>
            </a:r>
          </a:p>
          <a:p>
            <a:r>
              <a:rPr lang="en-US" altLang="zh-CN" dirty="0"/>
              <a:t>- Late fetal (16 weeks–birth)</a:t>
            </a:r>
          </a:p>
          <a:p>
            <a:r>
              <a:rPr lang="en-US" altLang="zh-CN" dirty="0"/>
              <a:t>- Early childhood (birth–3 years)</a:t>
            </a:r>
          </a:p>
          <a:p>
            <a:r>
              <a:rPr lang="en-US" altLang="zh-CN" dirty="0"/>
              <a:t>- Childhood/teenage (3–20 years)</a:t>
            </a:r>
          </a:p>
        </p:txBody>
      </p:sp>
    </p:spTree>
    <p:extLst>
      <p:ext uri="{BB962C8B-B14F-4D97-AF65-F5344CB8AC3E}">
        <p14:creationId xmlns:p14="http://schemas.microsoft.com/office/powerpoint/2010/main" val="19243619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F6C95E-A218-8BBC-E7EE-FF19AF431F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86662D68-4636-0A5F-0016-F6097C596838}"/>
              </a:ext>
            </a:extLst>
          </p:cNvPr>
          <p:cNvSpPr/>
          <p:nvPr/>
        </p:nvSpPr>
        <p:spPr>
          <a:xfrm>
            <a:off x="0" y="28229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 dirty="0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F426FFFE-74F3-0A9D-EB0A-55340661DEC3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CC62A3E4-3F83-12AA-6227-0E3D197896C2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BA71FBE4-0DF3-814E-C1CA-8371E63ECDB9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82115D86-4003-10FE-D637-7E6B8C56F18C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Results</a:t>
            </a: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7237352-44FB-F1F0-E64A-09BD3F6737C3}"/>
              </a:ext>
            </a:extLst>
          </p:cNvPr>
          <p:cNvSpPr txBox="1"/>
          <p:nvPr/>
        </p:nvSpPr>
        <p:spPr>
          <a:xfrm>
            <a:off x="105556" y="838104"/>
            <a:ext cx="317543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z="2000" b="1" dirty="0"/>
              <a:t>Association test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D8E424-EECD-1809-1193-7D97630DD84D}"/>
              </a:ext>
            </a:extLst>
          </p:cNvPr>
          <p:cNvSpPr txBox="1"/>
          <p:nvPr/>
        </p:nvSpPr>
        <p:spPr>
          <a:xfrm>
            <a:off x="121921" y="1318279"/>
            <a:ext cx="1053836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altLang="zh-CN" b="1" dirty="0"/>
              <a:t>Approaches:</a:t>
            </a:r>
            <a:endParaRPr lang="en-US" altLang="zh-CN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Male-XWAS, Female-XWAS, Both-XWAS (sex as covariate), Meta-XWAS (GWAMA)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zh-CN" b="1" dirty="0"/>
              <a:t>Findings:</a:t>
            </a:r>
            <a:endParaRPr lang="en-US" altLang="zh-CN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59 significant variants (≥1 test)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20 risk loci, covering 23 genes (LD r² &gt; 0.7 with lead SNP)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EF3D0AF-3D15-1BE2-387D-6FD059D11A60}"/>
              </a:ext>
            </a:extLst>
          </p:cNvPr>
          <p:cNvSpPr txBox="1"/>
          <p:nvPr/>
        </p:nvSpPr>
        <p:spPr>
          <a:xfrm>
            <a:off x="121920" y="4434473"/>
            <a:ext cx="609407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z="2000" b="1" dirty="0"/>
              <a:t>Sex-specific heterogeneity in allele effects</a:t>
            </a:r>
          </a:p>
          <a:p>
            <a:pPr>
              <a:buNone/>
            </a:pPr>
            <a:endParaRPr lang="en-US" altLang="zh-CN" dirty="0"/>
          </a:p>
          <a:p>
            <a:pPr>
              <a:buFont typeface="Arial" panose="020B0604020202020204" pitchFamily="34" charset="0"/>
              <a:buChar char="•"/>
            </a:pPr>
            <a:r>
              <a:rPr lang="en-US" altLang="zh-CN" b="1" dirty="0"/>
              <a:t>30/59 variants</a:t>
            </a:r>
            <a:r>
              <a:rPr lang="en-US" altLang="zh-CN" dirty="0"/>
              <a:t> showed gender heterogeneity (p &lt; 0.05)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26 in male-XWAS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4 in female-XWAS</a:t>
            </a:r>
          </a:p>
          <a:p>
            <a:pPr lvl="1"/>
            <a:endParaRPr lang="en-US" altLang="zh-CN" dirty="0"/>
          </a:p>
          <a:p>
            <a:pPr>
              <a:buFont typeface="Arial" panose="020B0604020202020204" pitchFamily="34" charset="0"/>
              <a:buChar char="•"/>
            </a:pPr>
            <a:r>
              <a:rPr lang="en-US" altLang="zh-CN" b="1" dirty="0"/>
              <a:t>2 variants in ASB11</a:t>
            </a:r>
            <a:r>
              <a:rPr lang="en-US" altLang="zh-CN" dirty="0"/>
              <a:t>: strongest heterogeneity (p &lt; 9×10⁻⁵)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475E3B5-1397-5664-CCA3-CE05FE5CBB49}"/>
              </a:ext>
            </a:extLst>
          </p:cNvPr>
          <p:cNvSpPr txBox="1"/>
          <p:nvPr/>
        </p:nvSpPr>
        <p:spPr>
          <a:xfrm>
            <a:off x="140281" y="2840947"/>
            <a:ext cx="847845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altLang="zh-CN" b="1" dirty="0"/>
              <a:t>Shared discoveries:</a:t>
            </a:r>
            <a:r>
              <a:rPr lang="en-US" altLang="zh-CN" dirty="0"/>
              <a:t> 17 variants significant in &gt;1 test</a:t>
            </a:r>
          </a:p>
          <a:p>
            <a:endParaRPr lang="en-US" altLang="zh-CN" dirty="0"/>
          </a:p>
          <a:p>
            <a:pPr>
              <a:buFont typeface="Arial" panose="020B0604020202020204" pitchFamily="34" charset="0"/>
              <a:buChar char="•"/>
            </a:pPr>
            <a:r>
              <a:rPr lang="en-US" altLang="zh-CN" b="1" dirty="0"/>
              <a:t>QC check:</a:t>
            </a:r>
            <a:endParaRPr lang="en-US" altLang="zh-CN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Histograms &amp; QQ plots inspected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Genomic inflation factor </a:t>
            </a:r>
            <a:r>
              <a:rPr lang="el-GR" altLang="zh-CN" dirty="0"/>
              <a:t>λ = 0.928–1.036 → </a:t>
            </a:r>
            <a:r>
              <a:rPr lang="en-US" altLang="zh-CN" dirty="0"/>
              <a:t>no systematic bias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9AD44B-9BA4-13A6-6601-25CE3A817572}"/>
              </a:ext>
            </a:extLst>
          </p:cNvPr>
          <p:cNvSpPr txBox="1"/>
          <p:nvPr/>
        </p:nvSpPr>
        <p:spPr>
          <a:xfrm>
            <a:off x="6827136" y="1917617"/>
            <a:ext cx="847845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altLang="zh-CN" b="1" dirty="0"/>
              <a:t>Unique discoveries:</a:t>
            </a:r>
            <a:endParaRPr lang="en-US" altLang="zh-CN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Male-XWAS: 27           - Female-XWAS: 5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Both-XWAS: 1              - Meta-XWAS: 9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220D40E-9F3B-5C4E-D64D-FE472FDC6711}"/>
              </a:ext>
            </a:extLst>
          </p:cNvPr>
          <p:cNvSpPr txBox="1"/>
          <p:nvPr/>
        </p:nvSpPr>
        <p:spPr>
          <a:xfrm>
            <a:off x="5934160" y="4971425"/>
            <a:ext cx="613592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altLang="zh-CN" b="1" dirty="0"/>
              <a:t>Implication:</a:t>
            </a:r>
            <a:endParaRPr lang="en-US" altLang="zh-CN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Allele effects differ between sexes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Opposite effect directions → reduced power in sex-combined tests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dirty="0"/>
              <a:t>Explains why some variants were not detected in both-XWAS or meta-XWAS</a:t>
            </a:r>
          </a:p>
        </p:txBody>
      </p:sp>
    </p:spTree>
    <p:extLst>
      <p:ext uri="{BB962C8B-B14F-4D97-AF65-F5344CB8AC3E}">
        <p14:creationId xmlns:p14="http://schemas.microsoft.com/office/powerpoint/2010/main" val="34169565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47D846-1884-FEFA-9937-9BBDEAB877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A58C4AD1-0260-9A73-C88B-12945CFC3D42}"/>
              </a:ext>
            </a:extLst>
          </p:cNvPr>
          <p:cNvSpPr/>
          <p:nvPr/>
        </p:nvSpPr>
        <p:spPr>
          <a:xfrm>
            <a:off x="0" y="28229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 dirty="0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BBA23F16-187A-7BCA-50D6-D8EA1CE3FB5B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34C48742-4B50-7C0A-B74B-662AB7C406E4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0B2DC0B7-89F7-C26E-1AF1-7F3AF3754466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5A831122-01D9-C1AD-6E9F-0B28BAF5CAB5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Results</a:t>
            </a:r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265BB38E-73BE-3D10-E9D0-9E2F185BEBE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50552"/>
          <a:stretch>
            <a:fillRect/>
          </a:stretch>
        </p:blipFill>
        <p:spPr>
          <a:xfrm>
            <a:off x="742165" y="598948"/>
            <a:ext cx="9197272" cy="3012958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B939E19F-FE51-3E42-821E-AEBC8A0D29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165" y="3473828"/>
            <a:ext cx="9197272" cy="3159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5913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306A53-25A1-99AE-68F7-3CCD2CD0D1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A8C74EBF-1340-17E3-C0B6-D156EB14B515}"/>
              </a:ext>
            </a:extLst>
          </p:cNvPr>
          <p:cNvSpPr/>
          <p:nvPr/>
        </p:nvSpPr>
        <p:spPr>
          <a:xfrm>
            <a:off x="0" y="28229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 dirty="0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E7D8671B-148F-FBBF-8DD3-91CF5848C545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486B4DEE-C57F-2479-61D0-5661F7FF0E6E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A2D6F57C-B5FD-7B6E-EDEB-26D66F46F723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809A71F-4BA5-4711-B213-3CC5EB425762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Results</a:t>
            </a:r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890AE4F-E961-BD63-1FB3-785240D8AF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4100" y="702707"/>
            <a:ext cx="8345065" cy="5963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5464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E0CCC2-661F-69D0-482F-66FE72B141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C6CFB245-E62E-D421-F05F-5374B72DDC8E}"/>
              </a:ext>
            </a:extLst>
          </p:cNvPr>
          <p:cNvSpPr/>
          <p:nvPr/>
        </p:nvSpPr>
        <p:spPr>
          <a:xfrm>
            <a:off x="0" y="28229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 dirty="0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41034090-3267-6300-2FE7-1BCDA5D6EEF2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33CFA3A4-00A3-89DD-DC56-F58A1346EA8D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81A8499E-1DD7-35DB-555A-E1EEC49477ED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850CC85D-4097-B83A-78F2-5DA478051A44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Results</a:t>
            </a:r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88760E0-1087-6820-3E36-3167FD9145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6869" y="617157"/>
            <a:ext cx="8982201" cy="6134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5598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D2E7C3-8A46-825A-D649-CE0E2F3FD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D0E78078-29CA-DFF3-C363-7B893D707E34}"/>
              </a:ext>
            </a:extLst>
          </p:cNvPr>
          <p:cNvSpPr/>
          <p:nvPr/>
        </p:nvSpPr>
        <p:spPr>
          <a:xfrm>
            <a:off x="0" y="28229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 dirty="0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B2691442-0129-115B-9533-CF1E5490A71F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39F474FB-D0C0-2503-79F8-C743115C2C1B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3EAA1A0E-DF6A-A9F9-7C17-6B088D0314C3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6511091C-DC58-F5FA-B799-C44416401A1C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Results</a:t>
            </a: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FBB7D33-703A-372F-E42C-287E1AEC778F}"/>
              </a:ext>
            </a:extLst>
          </p:cNvPr>
          <p:cNvSpPr txBox="1"/>
          <p:nvPr/>
        </p:nvSpPr>
        <p:spPr>
          <a:xfrm>
            <a:off x="257089" y="1662025"/>
            <a:ext cx="609407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z="2000" b="1" dirty="0"/>
              <a:t>Robustness study</a:t>
            </a:r>
            <a:endParaRPr lang="zh-CN" altLang="en-US" sz="20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3B3C06-2E6F-2413-6987-2F4DA990F4D4}"/>
              </a:ext>
            </a:extLst>
          </p:cNvPr>
          <p:cNvSpPr txBox="1"/>
          <p:nvPr/>
        </p:nvSpPr>
        <p:spPr>
          <a:xfrm>
            <a:off x="445232" y="2210475"/>
            <a:ext cx="609407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Configurations tested:</a:t>
            </a:r>
            <a:endParaRPr lang="en-US" altLang="zh-CN" dirty="0"/>
          </a:p>
          <a:p>
            <a:r>
              <a:rPr lang="en-US" altLang="zh-CN" dirty="0"/>
              <a:t>- MSSNG vs </a:t>
            </a:r>
            <a:r>
              <a:rPr lang="en-US" altLang="zh-CN" dirty="0" err="1"/>
              <a:t>HostSeq+MGRB</a:t>
            </a:r>
            <a:endParaRPr lang="en-US" altLang="zh-CN" dirty="0"/>
          </a:p>
          <a:p>
            <a:r>
              <a:rPr lang="en-US" altLang="zh-CN" dirty="0"/>
              <a:t>- SSC vs </a:t>
            </a:r>
            <a:r>
              <a:rPr lang="en-US" altLang="zh-CN" dirty="0" err="1"/>
              <a:t>HostSeq+MGRB</a:t>
            </a:r>
            <a:endParaRPr lang="en-US" altLang="zh-CN" dirty="0"/>
          </a:p>
          <a:p>
            <a:r>
              <a:rPr lang="en-US" altLang="zh-CN" dirty="0"/>
              <a:t>- SPARK vs </a:t>
            </a:r>
            <a:r>
              <a:rPr lang="en-US" altLang="zh-CN" dirty="0" err="1"/>
              <a:t>HostSeq+MGRB</a:t>
            </a:r>
            <a:endParaRPr lang="en-US" altLang="zh-CN" dirty="0"/>
          </a:p>
          <a:p>
            <a:r>
              <a:rPr lang="en-US" altLang="zh-CN" dirty="0"/>
              <a:t>- MSSNG+SSC+SPARK vs </a:t>
            </a:r>
            <a:r>
              <a:rPr lang="en-US" altLang="zh-CN" dirty="0" err="1"/>
              <a:t>HostSeq</a:t>
            </a:r>
            <a:endParaRPr lang="en-US" altLang="zh-CN" dirty="0"/>
          </a:p>
          <a:p>
            <a:r>
              <a:rPr lang="en-US" altLang="zh-CN" dirty="0"/>
              <a:t>- MSSNG+SSC+SPARK vs MGRB</a:t>
            </a:r>
          </a:p>
          <a:p>
            <a:r>
              <a:rPr lang="en-US" altLang="zh-CN" dirty="0"/>
              <a:t>- Control vs control (MGRB vs </a:t>
            </a:r>
            <a:r>
              <a:rPr lang="en-US" altLang="zh-CN" dirty="0" err="1"/>
              <a:t>HostSeq</a:t>
            </a:r>
            <a:r>
              <a:rPr lang="en-US" altLang="zh-CN" dirty="0"/>
              <a:t>; sanity test)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BD8695E-E89B-1F9D-AD93-7C325CDE7E0F}"/>
              </a:ext>
            </a:extLst>
          </p:cNvPr>
          <p:cNvSpPr txBox="1"/>
          <p:nvPr/>
        </p:nvSpPr>
        <p:spPr>
          <a:xfrm>
            <a:off x="5775767" y="2210475"/>
            <a:ext cx="6294313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Findings (male-only variants, n=27):</a:t>
            </a:r>
            <a:endParaRPr lang="en-US" altLang="zh-CN" dirty="0"/>
          </a:p>
          <a:p>
            <a:r>
              <a:rPr lang="en-US" altLang="zh-CN" dirty="0"/>
              <a:t>- All replicated with p &lt; 0.05</a:t>
            </a:r>
          </a:p>
          <a:p>
            <a:r>
              <a:rPr lang="en-US" altLang="zh-CN" dirty="0"/>
              <a:t>- Exception: 8 SNPs failed only in test 5 (cases vs MGRB)</a:t>
            </a:r>
          </a:p>
          <a:p>
            <a:r>
              <a:rPr lang="en-US" altLang="zh-CN" dirty="0"/>
              <a:t>- These 8 SNPs cluster in the first male-XWAS locus (15.27–15.36 Mb)</a:t>
            </a:r>
          </a:p>
          <a:p>
            <a:r>
              <a:rPr lang="en-US" altLang="zh-CN" dirty="0"/>
              <a:t>- After exclusion, 19 SNPs remained significant (p &lt; 0.05 in all replication tests)</a:t>
            </a:r>
          </a:p>
        </p:txBody>
      </p:sp>
    </p:spTree>
    <p:extLst>
      <p:ext uri="{BB962C8B-B14F-4D97-AF65-F5344CB8AC3E}">
        <p14:creationId xmlns:p14="http://schemas.microsoft.com/office/powerpoint/2010/main" val="3879653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134C02-D25F-0FEF-8E19-E7E6457CD9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595CE440-E525-8671-E41E-DD556FF1119B}"/>
              </a:ext>
            </a:extLst>
          </p:cNvPr>
          <p:cNvSpPr/>
          <p:nvPr/>
        </p:nvSpPr>
        <p:spPr>
          <a:xfrm>
            <a:off x="36000" y="28229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 dirty="0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B0A0E3B5-FFD7-ECCB-056E-228A5F70F1CA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C48F7047-9DFA-BD6B-9654-FFBD1E584464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4A24AB29-C5C4-0284-0F42-9334CE30ADE8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5C943472-C6CE-1702-0E85-C61AAC70739F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Results</a:t>
            </a: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8B1AF86-EFE1-1F52-3582-8F75D9019D73}"/>
              </a:ext>
            </a:extLst>
          </p:cNvPr>
          <p:cNvSpPr txBox="1"/>
          <p:nvPr/>
        </p:nvSpPr>
        <p:spPr>
          <a:xfrm>
            <a:off x="257089" y="791350"/>
            <a:ext cx="609407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z="2000" b="1" dirty="0"/>
              <a:t>Robustness study</a:t>
            </a:r>
            <a:endParaRPr lang="zh-CN" altLang="en-US" sz="20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BB203D1-7D7C-9C43-D3FF-085C6A2396A2}"/>
              </a:ext>
            </a:extLst>
          </p:cNvPr>
          <p:cNvSpPr txBox="1"/>
          <p:nvPr/>
        </p:nvSpPr>
        <p:spPr>
          <a:xfrm>
            <a:off x="140281" y="1249335"/>
            <a:ext cx="609407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Female-XWAS overlaps</a:t>
            </a:r>
            <a:endParaRPr lang="en-US" altLang="zh-CN" dirty="0"/>
          </a:p>
          <a:p>
            <a:r>
              <a:rPr lang="en-US" altLang="zh-CN" dirty="0"/>
              <a:t>- 6 variants (ENOX2, HTR2C) shared with meta-XWAS/both-XWAS</a:t>
            </a:r>
          </a:p>
          <a:p>
            <a:r>
              <a:rPr lang="en-US" altLang="zh-CN" dirty="0"/>
              <a:t>- None replicated in Test 2 (SSC vs controls)</a:t>
            </a:r>
          </a:p>
          <a:p>
            <a:r>
              <a:rPr lang="en-US" altLang="zh-CN" dirty="0"/>
              <a:t>- Sanity test (Test 6): 3/5 failed → </a:t>
            </a:r>
            <a:r>
              <a:rPr lang="en-US" altLang="zh-CN" b="1" dirty="0"/>
              <a:t>only </a:t>
            </a:r>
            <a:r>
              <a:rPr lang="en-US" altLang="zh-CN" b="1" dirty="0">
                <a:solidFill>
                  <a:srgbClr val="FF0000"/>
                </a:solidFill>
              </a:rPr>
              <a:t>ENOX2</a:t>
            </a:r>
            <a:r>
              <a:rPr lang="en-US" altLang="zh-CN" b="1" dirty="0"/>
              <a:t> retained</a:t>
            </a:r>
            <a:endParaRPr lang="en-US" altLang="zh-CN" dirty="0"/>
          </a:p>
          <a:p>
            <a:endParaRPr lang="en-US" altLang="zh-CN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Sanity test principle</a:t>
            </a:r>
            <a:endParaRPr lang="en-US" altLang="zh-CN" dirty="0"/>
          </a:p>
          <a:p>
            <a:r>
              <a:rPr lang="en-US" altLang="zh-CN" dirty="0"/>
              <a:t>- Control vs control (MGRB as “case”, </a:t>
            </a:r>
            <a:r>
              <a:rPr lang="en-US" altLang="zh-CN" dirty="0" err="1"/>
              <a:t>HostSeq</a:t>
            </a:r>
            <a:r>
              <a:rPr lang="en-US" altLang="zh-CN" dirty="0"/>
              <a:t> as control)</a:t>
            </a:r>
          </a:p>
          <a:p>
            <a:r>
              <a:rPr lang="en-US" altLang="zh-CN" dirty="0"/>
              <a:t>- Candidate variants must show </a:t>
            </a:r>
            <a:r>
              <a:rPr lang="en-US" altLang="zh-CN" b="1" dirty="0"/>
              <a:t>non-significant results (p ≥ 0.05)</a:t>
            </a:r>
            <a:endParaRPr lang="en-US" altLang="zh-CN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234328-24C9-B601-2956-89D04408EB6B}"/>
              </a:ext>
            </a:extLst>
          </p:cNvPr>
          <p:cNvSpPr txBox="1"/>
          <p:nvPr/>
        </p:nvSpPr>
        <p:spPr>
          <a:xfrm>
            <a:off x="6106920" y="1257501"/>
            <a:ext cx="609407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Male-XWAS overlaps</a:t>
            </a:r>
            <a:endParaRPr lang="en-US" altLang="zh-CN" dirty="0"/>
          </a:p>
          <a:p>
            <a:r>
              <a:rPr lang="en-US" altLang="zh-CN" dirty="0"/>
              <a:t>- 3 variants shared with meta-XWAS</a:t>
            </a:r>
          </a:p>
          <a:p>
            <a:r>
              <a:rPr lang="en-US" altLang="zh-CN" dirty="0"/>
              <a:t>- All replicated, except </a:t>
            </a:r>
            <a:r>
              <a:rPr lang="en-US" altLang="zh-CN" b="1" dirty="0"/>
              <a:t>rs12835197 (PCDH19)</a:t>
            </a:r>
            <a:r>
              <a:rPr lang="en-US" altLang="zh-CN" dirty="0"/>
              <a:t> failed in Test 5 (all cases vs MGRB)</a:t>
            </a:r>
          </a:p>
          <a:p>
            <a:r>
              <a:rPr lang="en-US" altLang="zh-CN" dirty="0"/>
              <a:t>- Sanity test: variants in </a:t>
            </a:r>
            <a:r>
              <a:rPr lang="en-US" altLang="zh-CN" b="1" dirty="0">
                <a:solidFill>
                  <a:srgbClr val="FF0000"/>
                </a:solidFill>
              </a:rPr>
              <a:t>ASB9 and ASB11</a:t>
            </a:r>
            <a:r>
              <a:rPr lang="en-US" altLang="zh-CN" dirty="0">
                <a:solidFill>
                  <a:srgbClr val="FF0000"/>
                </a:solidFill>
              </a:rPr>
              <a:t> </a:t>
            </a:r>
            <a:r>
              <a:rPr lang="en-US" altLang="zh-CN" dirty="0"/>
              <a:t>passed → </a:t>
            </a:r>
            <a:r>
              <a:rPr lang="en-US" altLang="zh-CN" b="1" dirty="0"/>
              <a:t>both retained</a:t>
            </a:r>
            <a:endParaRPr lang="en-US" altLang="zh-CN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9BCC6FE-43E3-F5C9-C248-AF1F66749510}"/>
              </a:ext>
            </a:extLst>
          </p:cNvPr>
          <p:cNvSpPr txBox="1"/>
          <p:nvPr/>
        </p:nvSpPr>
        <p:spPr>
          <a:xfrm>
            <a:off x="221208" y="4393956"/>
            <a:ext cx="86206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z="2000" b="1" dirty="0"/>
              <a:t>XWAS consistency analysis using autosomal PCs as covariates</a:t>
            </a:r>
            <a:endParaRPr lang="zh-CN" altLang="en-US" sz="2000" b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E28F7D4-87E8-89BF-0651-802E530DDE90}"/>
              </a:ext>
            </a:extLst>
          </p:cNvPr>
          <p:cNvSpPr txBox="1"/>
          <p:nvPr/>
        </p:nvSpPr>
        <p:spPr>
          <a:xfrm>
            <a:off x="417387" y="4909146"/>
            <a:ext cx="112355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dirty="0"/>
              <a:t>Given that X chromosome as sociation tests are a relatively novel approach, previous studies have varied in their use of </a:t>
            </a:r>
            <a:r>
              <a:rPr lang="en-US" altLang="zh-CN" b="1" dirty="0"/>
              <a:t>autosomal and X chromosome PCs.</a:t>
            </a:r>
            <a:endParaRPr lang="zh-CN" altLang="en-US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CFF71B-00DB-476E-4859-CDF2575A438C}"/>
              </a:ext>
            </a:extLst>
          </p:cNvPr>
          <p:cNvSpPr txBox="1"/>
          <p:nvPr/>
        </p:nvSpPr>
        <p:spPr>
          <a:xfrm>
            <a:off x="454157" y="5837776"/>
            <a:ext cx="1123376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Conclusion:</a:t>
            </a:r>
            <a:r>
              <a:rPr lang="en-US" altLang="zh-CN" dirty="0"/>
              <a:t> Findings are consistent and robust, supporting the generalizability of results regardless of PC choice.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381344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6A3B48-2B9F-1A7E-ECD5-78A7F4896A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C01F284D-A458-92F9-F101-334CEB466969}"/>
              </a:ext>
            </a:extLst>
          </p:cNvPr>
          <p:cNvSpPr/>
          <p:nvPr/>
        </p:nvSpPr>
        <p:spPr>
          <a:xfrm>
            <a:off x="36000" y="30630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 dirty="0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6578E309-B0F9-93C0-C292-014CD36E90E4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3588BC92-E8BD-B718-A34E-F02735039323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DD427A9D-230B-8C3E-1FF6-304391439601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CAF107B0-DC4B-FD53-2E10-6062A762C7A9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Results</a:t>
            </a: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790584-F6CE-78F4-0455-B6CFCD1EB44C}"/>
              </a:ext>
            </a:extLst>
          </p:cNvPr>
          <p:cNvSpPr txBox="1"/>
          <p:nvPr/>
        </p:nvSpPr>
        <p:spPr>
          <a:xfrm>
            <a:off x="140281" y="555239"/>
            <a:ext cx="609407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z="2000" b="1" dirty="0"/>
              <a:t>Annotation</a:t>
            </a:r>
            <a:endParaRPr lang="zh-CN" altLang="en-US" sz="20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07C796-8F2C-91F3-B46D-69781070AE3F}"/>
              </a:ext>
            </a:extLst>
          </p:cNvPr>
          <p:cNvSpPr txBox="1"/>
          <p:nvPr/>
        </p:nvSpPr>
        <p:spPr>
          <a:xfrm>
            <a:off x="542530" y="1010676"/>
            <a:ext cx="1138364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dirty="0"/>
              <a:t>All XWAS results (male-XWAS, female-XWAS, both-XWAS, and meta-XWAS) were annotated using both modules of </a:t>
            </a:r>
            <a:r>
              <a:rPr lang="en-US" altLang="zh-CN" b="1" dirty="0"/>
              <a:t>FUMA: SNP2GENE and GENE2FUNC.</a:t>
            </a:r>
            <a:endParaRPr lang="zh-CN" altLang="en-US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715972-1835-B29F-FB9B-34E0658E861B}"/>
              </a:ext>
            </a:extLst>
          </p:cNvPr>
          <p:cNvSpPr txBox="1"/>
          <p:nvPr/>
        </p:nvSpPr>
        <p:spPr>
          <a:xfrm>
            <a:off x="542530" y="1746631"/>
            <a:ext cx="8250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dirty="0"/>
              <a:t>SNP2GENE : The 59 significantly associated variants </a:t>
            </a:r>
            <a:r>
              <a:rPr lang="en-US" altLang="zh-CN" dirty="0">
                <a:sym typeface="Wingdings" panose="05000000000000000000" pitchFamily="2" charset="2"/>
              </a:rPr>
              <a:t> 93 genes</a:t>
            </a:r>
            <a:endParaRPr lang="zh-CN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9C3B2B9-6244-DE25-03CB-46FE0D48B92D}"/>
              </a:ext>
            </a:extLst>
          </p:cNvPr>
          <p:cNvSpPr txBox="1"/>
          <p:nvPr/>
        </p:nvSpPr>
        <p:spPr>
          <a:xfrm>
            <a:off x="542530" y="2251754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dirty="0"/>
              <a:t>MAGMA Gene-based Test </a:t>
            </a:r>
            <a:r>
              <a:rPr lang="en-US" altLang="zh-CN" dirty="0"/>
              <a:t>(common</a:t>
            </a:r>
            <a:r>
              <a:rPr lang="ko-KR" altLang="en-US" dirty="0"/>
              <a:t> </a:t>
            </a:r>
            <a:r>
              <a:rPr lang="en-US" altLang="ko-KR" dirty="0"/>
              <a:t>variant)</a:t>
            </a:r>
            <a:endParaRPr lang="zh-CN" altLang="en-US" dirty="0"/>
          </a:p>
          <a:p>
            <a:r>
              <a:rPr lang="zh-CN" altLang="en-US" dirty="0"/>
              <a:t>   - 704 genes tested</a:t>
            </a:r>
          </a:p>
          <a:p>
            <a:r>
              <a:rPr lang="zh-CN" altLang="en-US" dirty="0"/>
              <a:t>   - Bonferroni threshold: 7.1×10⁻⁵</a:t>
            </a:r>
          </a:p>
          <a:p>
            <a:r>
              <a:rPr lang="zh-CN" altLang="en-US" dirty="0"/>
              <a:t>   - Significant: ASB11 (p=2.87×10⁻⁶)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71A83F3-430F-B64E-523D-46BFDCD1DE85}"/>
              </a:ext>
            </a:extLst>
          </p:cNvPr>
          <p:cNvSpPr txBox="1"/>
          <p:nvPr/>
        </p:nvSpPr>
        <p:spPr>
          <a:xfrm>
            <a:off x="6931607" y="2390253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dirty="0"/>
              <a:t>Functional Annotation</a:t>
            </a:r>
          </a:p>
          <a:p>
            <a:r>
              <a:rPr lang="zh-CN" altLang="en-US" dirty="0"/>
              <a:t>   - CADD score (deleteriousness)</a:t>
            </a:r>
          </a:p>
          <a:p>
            <a:r>
              <a:rPr lang="zh-CN" altLang="en-US" dirty="0"/>
              <a:t>   - RegulomeDB (regulatory significance)</a:t>
            </a:r>
          </a:p>
        </p:txBody>
      </p:sp>
      <p:cxnSp>
        <p:nvCxnSpPr>
          <p:cNvPr id="22" name="직선 화살표 연결선 21">
            <a:extLst>
              <a:ext uri="{FF2B5EF4-FFF2-40B4-BE49-F238E27FC236}">
                <a16:creationId xmlns:a16="http://schemas.microsoft.com/office/drawing/2014/main" id="{1739F566-451D-6DBC-CA9C-3D3D3E9CB0D6}"/>
              </a:ext>
            </a:extLst>
          </p:cNvPr>
          <p:cNvCxnSpPr/>
          <p:nvPr/>
        </p:nvCxnSpPr>
        <p:spPr>
          <a:xfrm>
            <a:off x="4877222" y="2830594"/>
            <a:ext cx="1009447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F8E35581-AB67-BFE3-3039-E289CA89C3B1}"/>
              </a:ext>
            </a:extLst>
          </p:cNvPr>
          <p:cNvSpPr txBox="1"/>
          <p:nvPr/>
        </p:nvSpPr>
        <p:spPr>
          <a:xfrm>
            <a:off x="542530" y="3561268"/>
            <a:ext cx="65063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dirty="0"/>
              <a:t> Candidate Genes </a:t>
            </a:r>
            <a:r>
              <a:rPr lang="en-US" altLang="zh-CN" dirty="0"/>
              <a:t>: 13 internal hits</a:t>
            </a:r>
            <a:endParaRPr lang="zh-CN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7E6860-01DB-27AC-FACF-F6396C57DE14}"/>
              </a:ext>
            </a:extLst>
          </p:cNvPr>
          <p:cNvSpPr txBox="1"/>
          <p:nvPr/>
        </p:nvSpPr>
        <p:spPr>
          <a:xfrm>
            <a:off x="140281" y="4046829"/>
            <a:ext cx="609407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z="2000" b="1" dirty="0"/>
              <a:t>Gene-sex interaction with </a:t>
            </a:r>
            <a:r>
              <a:rPr lang="en-US" altLang="zh-CN" sz="2000" b="1" dirty="0" err="1"/>
              <a:t>sdMAF</a:t>
            </a:r>
            <a:endParaRPr lang="zh-CN" altLang="en-US" sz="20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E54BA34-4FBA-E778-127F-243CDBA7622B}"/>
              </a:ext>
            </a:extLst>
          </p:cNvPr>
          <p:cNvSpPr txBox="1"/>
          <p:nvPr/>
        </p:nvSpPr>
        <p:spPr>
          <a:xfrm>
            <a:off x="542530" y="4505785"/>
            <a:ext cx="8046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dirty="0"/>
              <a:t>Signals may reflect </a:t>
            </a:r>
            <a:r>
              <a:rPr lang="en-US" altLang="zh-CN" b="1" dirty="0"/>
              <a:t>true biological differences</a:t>
            </a:r>
            <a:r>
              <a:rPr lang="en-US" altLang="zh-CN" dirty="0"/>
              <a:t> or </a:t>
            </a:r>
            <a:r>
              <a:rPr lang="en-US" altLang="zh-CN" b="1" dirty="0"/>
              <a:t>genotyping errors</a:t>
            </a:r>
            <a:endParaRPr lang="zh-CN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1906634-1D32-AFC0-EC29-49365F84F23D}"/>
              </a:ext>
            </a:extLst>
          </p:cNvPr>
          <p:cNvSpPr txBox="1"/>
          <p:nvPr/>
        </p:nvSpPr>
        <p:spPr>
          <a:xfrm>
            <a:off x="542530" y="4964741"/>
            <a:ext cx="9621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dirty="0" err="1"/>
              <a:t>sdMAF</a:t>
            </a:r>
            <a:r>
              <a:rPr lang="en-US" altLang="zh-CN" dirty="0"/>
              <a:t> can be used as a </a:t>
            </a:r>
            <a:r>
              <a:rPr lang="en-US" altLang="zh-CN" b="1" dirty="0"/>
              <a:t>gene–sex interaction test</a:t>
            </a:r>
            <a:r>
              <a:rPr lang="en-US" altLang="zh-CN" dirty="0"/>
              <a:t> after adjusting for affection status</a:t>
            </a:r>
            <a:endParaRPr lang="zh-CN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AFAFC94-A716-FBD0-46E5-27D049B480D6}"/>
              </a:ext>
            </a:extLst>
          </p:cNvPr>
          <p:cNvSpPr txBox="1"/>
          <p:nvPr/>
        </p:nvSpPr>
        <p:spPr>
          <a:xfrm>
            <a:off x="542529" y="5420988"/>
            <a:ext cx="1248507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dirty="0"/>
              <a:t>Applied </a:t>
            </a:r>
            <a:r>
              <a:rPr lang="en-US" altLang="zh-CN" dirty="0" err="1"/>
              <a:t>sdMAF</a:t>
            </a:r>
            <a:r>
              <a:rPr lang="en-US" altLang="zh-CN" dirty="0"/>
              <a:t> to ASD cases and controls separately </a:t>
            </a:r>
            <a:r>
              <a:rPr lang="en-US" altLang="zh-CN" dirty="0">
                <a:sym typeface="Wingdings" panose="05000000000000000000" pitchFamily="2" charset="2"/>
              </a:rPr>
              <a:t>; </a:t>
            </a:r>
            <a:r>
              <a:rPr lang="en-US" altLang="zh-CN" b="1" dirty="0"/>
              <a:t>-Scattered signals</a:t>
            </a:r>
            <a:r>
              <a:rPr lang="en-US" altLang="zh-CN" dirty="0"/>
              <a:t> without LD → likely genotyping errors</a:t>
            </a:r>
          </a:p>
          <a:p>
            <a:r>
              <a:rPr lang="en-US" altLang="zh-CN" b="1" dirty="0"/>
              <a:t>     </a:t>
            </a:r>
            <a:endParaRPr lang="en-US" altLang="zh-CN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7E766F3-B2CA-A551-19F6-D1030BF1D8FC}"/>
              </a:ext>
            </a:extLst>
          </p:cNvPr>
          <p:cNvSpPr txBox="1"/>
          <p:nvPr/>
        </p:nvSpPr>
        <p:spPr>
          <a:xfrm>
            <a:off x="542530" y="588154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FGF13 locus</a:t>
            </a:r>
            <a:r>
              <a:rPr lang="en-US" altLang="zh-CN" dirty="0"/>
              <a:t> showed significant sex differences in MAF</a:t>
            </a:r>
            <a:endParaRPr lang="zh-CN" alt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6FF4435-B9FE-D401-48E0-790AD07E0A3C}"/>
              </a:ext>
            </a:extLst>
          </p:cNvPr>
          <p:cNvSpPr txBox="1"/>
          <p:nvPr/>
        </p:nvSpPr>
        <p:spPr>
          <a:xfrm>
            <a:off x="323946" y="6250877"/>
            <a:ext cx="98401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/>
            <a:r>
              <a:rPr lang="en-US" altLang="zh-CN" dirty="0"/>
              <a:t>- Higher MAF in males than female         - Previously ASD-associated gene </a:t>
            </a:r>
          </a:p>
        </p:txBody>
      </p:sp>
    </p:spTree>
    <p:extLst>
      <p:ext uri="{BB962C8B-B14F-4D97-AF65-F5344CB8AC3E}">
        <p14:creationId xmlns:p14="http://schemas.microsoft.com/office/powerpoint/2010/main" val="959022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53E1AB-88E5-6323-7D0D-ED3A620E18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8E21E024-AA71-715C-399B-9E35CD904B33}"/>
              </a:ext>
            </a:extLst>
          </p:cNvPr>
          <p:cNvSpPr/>
          <p:nvPr/>
        </p:nvSpPr>
        <p:spPr>
          <a:xfrm>
            <a:off x="12554" y="30630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 dirty="0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ABF7359D-4A35-0F2F-DAAF-A76602CDAAF3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06AEE15D-3CD4-D2E8-19BE-EA74A87DE3BF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DA0F6A3E-2240-5D90-C095-301C07044233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97461940-983C-1C94-8463-1263829968FC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Results</a:t>
            </a:r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3CAD509-2359-950A-2461-8F5B885D8E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500" y="598948"/>
            <a:ext cx="10310187" cy="595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7891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86225E-C304-47E3-5E7C-AC4159709E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AFCFEFA7-256A-9323-5A23-098B6006117A}"/>
              </a:ext>
            </a:extLst>
          </p:cNvPr>
          <p:cNvSpPr/>
          <p:nvPr/>
        </p:nvSpPr>
        <p:spPr>
          <a:xfrm>
            <a:off x="12554" y="30630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 dirty="0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CCDEA851-7770-041A-336E-C27AB428BCA7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80015D24-D66F-F231-D0F0-CC893138C7FE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0634E051-E6F0-552F-DD60-CD255BC63A8B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93870EFF-8991-287D-07B0-5BAF51B430F7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Results</a:t>
            </a:r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6A4462C7-D2B5-E9F0-2B03-BA0B215ABE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708" y="707617"/>
            <a:ext cx="11035412" cy="595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6787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D2209D-E1BC-5D84-D7FF-A0B797100C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D5FAC504-24B5-0277-4BED-3494F4EB9FC5}"/>
              </a:ext>
            </a:extLst>
          </p:cNvPr>
          <p:cNvSpPr/>
          <p:nvPr/>
        </p:nvSpPr>
        <p:spPr>
          <a:xfrm>
            <a:off x="12554" y="30630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9FA7E6E7-57BC-D2A0-E160-21CEB66A343B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161F40DB-5233-DC39-B756-99C475D1783A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3DBA5C91-2E56-4751-FA15-00B95F345007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B43F1734-0E79-7EB7-BDBD-C5312E6F21EC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Results</a:t>
            </a: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1175B3-9FF9-CD39-5EE1-C12CF6A8A943}"/>
              </a:ext>
            </a:extLst>
          </p:cNvPr>
          <p:cNvSpPr txBox="1"/>
          <p:nvPr/>
        </p:nvSpPr>
        <p:spPr>
          <a:xfrm>
            <a:off x="448712" y="873235"/>
            <a:ext cx="751672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zh-CN" sz="2000" b="1" dirty="0"/>
              <a:t>Rare variant analysis (Datasets : MSSNG,</a:t>
            </a:r>
            <a:r>
              <a:rPr lang="ko-KR" altLang="en-US" sz="2000" b="1" dirty="0"/>
              <a:t> </a:t>
            </a:r>
            <a:r>
              <a:rPr lang="en-US" altLang="ko-KR" sz="2000" b="1" dirty="0"/>
              <a:t>SSC, SPARK)</a:t>
            </a:r>
            <a:endParaRPr lang="zh-CN" altLang="en-US" sz="20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5CCA180-1194-515F-BEE1-B1B63E86F5C6}"/>
              </a:ext>
            </a:extLst>
          </p:cNvPr>
          <p:cNvSpPr txBox="1"/>
          <p:nvPr/>
        </p:nvSpPr>
        <p:spPr>
          <a:xfrm>
            <a:off x="721360" y="1398983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Variants analyzed:</a:t>
            </a:r>
            <a:endParaRPr lang="en-US" altLang="zh-CN" dirty="0"/>
          </a:p>
          <a:p>
            <a:r>
              <a:rPr lang="en-US" altLang="zh-CN" dirty="0"/>
              <a:t>- Rare damaging SNVs/indels (</a:t>
            </a:r>
            <a:r>
              <a:rPr lang="en-US" altLang="zh-CN" dirty="0" err="1"/>
              <a:t>gnomAD</a:t>
            </a:r>
            <a:r>
              <a:rPr lang="en-US" altLang="zh-CN" dirty="0"/>
              <a:t> &lt;0.1%)</a:t>
            </a:r>
          </a:p>
          <a:p>
            <a:r>
              <a:rPr lang="en-US" altLang="zh-CN" dirty="0"/>
              <a:t>- </a:t>
            </a:r>
            <a:r>
              <a:rPr lang="en-US" altLang="zh-CN" dirty="0" err="1"/>
              <a:t>Exonic</a:t>
            </a:r>
            <a:r>
              <a:rPr lang="en-US" altLang="zh-CN" dirty="0"/>
              <a:t> CNV deletions (</a:t>
            </a:r>
            <a:r>
              <a:rPr lang="en-US" altLang="zh-CN" dirty="0" err="1"/>
              <a:t>gnomAD</a:t>
            </a:r>
            <a:r>
              <a:rPr lang="en-US" altLang="zh-CN" dirty="0"/>
              <a:t> &lt;1%)</a:t>
            </a:r>
          </a:p>
          <a:p>
            <a:r>
              <a:rPr lang="en-US" altLang="zh-CN" dirty="0"/>
              <a:t>- Target genes: 14 (13 from XWAS + 1 from </a:t>
            </a:r>
            <a:r>
              <a:rPr lang="en-US" altLang="zh-CN" dirty="0" err="1"/>
              <a:t>sdMAF</a:t>
            </a:r>
            <a:r>
              <a:rPr lang="en-US" altLang="zh-CN" dirty="0"/>
              <a:t>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846AD50-4A2C-B9B3-0B2B-A1235CF28669}"/>
              </a:ext>
            </a:extLst>
          </p:cNvPr>
          <p:cNvSpPr txBox="1"/>
          <p:nvPr/>
        </p:nvSpPr>
        <p:spPr>
          <a:xfrm>
            <a:off x="721360" y="2770670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Findings:</a:t>
            </a:r>
            <a:endParaRPr lang="zh-CN" altLang="en-US" b="1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7333C74-9293-C257-BCFE-3B3586D5A3B3}"/>
              </a:ext>
            </a:extLst>
          </p:cNvPr>
          <p:cNvSpPr txBox="1"/>
          <p:nvPr/>
        </p:nvSpPr>
        <p:spPr>
          <a:xfrm>
            <a:off x="762000" y="3129842"/>
            <a:ext cx="98653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dirty="0"/>
              <a:t>- 11/14 genes carried rare damaging SNVs</a:t>
            </a:r>
          </a:p>
          <a:p>
            <a:r>
              <a:rPr lang="en-US" altLang="zh-CN" dirty="0"/>
              <a:t>- Males: higher variant frequency in probands for most genes (except PCDH11X, PCDH19)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EE2E33C-C3B9-DF2E-B20C-7648BDF1BF80}"/>
              </a:ext>
            </a:extLst>
          </p:cNvPr>
          <p:cNvSpPr txBox="1"/>
          <p:nvPr/>
        </p:nvSpPr>
        <p:spPr>
          <a:xfrm>
            <a:off x="762000" y="3695409"/>
            <a:ext cx="93878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dirty="0"/>
              <a:t>- Females: 5 genes enriched (ASB11, DMD, HDAC8, PCDH19, HTR2C)</a:t>
            </a:r>
          </a:p>
          <a:p>
            <a:r>
              <a:rPr lang="en-US" altLang="zh-CN" dirty="0"/>
              <a:t>- Combined: 5 genes enriched (ASB11, DMD, HDAC8, HTR2C, FGF13)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E670377-4BF6-073B-69F8-717DE01ADC0A}"/>
              </a:ext>
            </a:extLst>
          </p:cNvPr>
          <p:cNvSpPr txBox="1"/>
          <p:nvPr/>
        </p:nvSpPr>
        <p:spPr>
          <a:xfrm>
            <a:off x="721360" y="446429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 b="1" dirty="0"/>
              <a:t>Regression results:</a:t>
            </a:r>
            <a:endParaRPr lang="en-US" altLang="ko-KR" sz="1800" b="1" i="0" dirty="0">
              <a:effectLst/>
              <a:latin typeface="-apple-system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74E7341-56D8-D72A-EBFF-7EC675A164CC}"/>
              </a:ext>
            </a:extLst>
          </p:cNvPr>
          <p:cNvSpPr txBox="1"/>
          <p:nvPr/>
        </p:nvSpPr>
        <p:spPr>
          <a:xfrm>
            <a:off x="741680" y="4881596"/>
            <a:ext cx="89001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dirty="0"/>
              <a:t>- Positive coefficients for most tests</a:t>
            </a:r>
          </a:p>
          <a:p>
            <a:r>
              <a:rPr lang="en-US" altLang="zh-CN" dirty="0"/>
              <a:t>- Exceptions: PDHA1 (females), PCDH11X (males), FGF13 (females &amp; both)</a:t>
            </a:r>
          </a:p>
        </p:txBody>
      </p:sp>
    </p:spTree>
    <p:extLst>
      <p:ext uri="{BB962C8B-B14F-4D97-AF65-F5344CB8AC3E}">
        <p14:creationId xmlns:p14="http://schemas.microsoft.com/office/powerpoint/2010/main" val="32642335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7267A-0319-6F17-2D08-5A72957118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6F1E828C-06F7-B16F-0972-50FFD82E6268}"/>
              </a:ext>
            </a:extLst>
          </p:cNvPr>
          <p:cNvSpPr/>
          <p:nvPr/>
        </p:nvSpPr>
        <p:spPr>
          <a:xfrm>
            <a:off x="12554" y="306309"/>
            <a:ext cx="12070080" cy="6519672"/>
          </a:xfrm>
          <a:prstGeom prst="round1Rect">
            <a:avLst>
              <a:gd name="adj" fmla="val 2192"/>
            </a:avLst>
          </a:prstGeom>
          <a:solidFill>
            <a:schemeClr val="bg1"/>
          </a:solidFill>
          <a:ln w="15875">
            <a:solidFill>
              <a:srgbClr val="3973D6"/>
            </a:solidFill>
          </a:ln>
          <a:effectLst>
            <a:outerShdw dist="50800" dir="18900000" algn="bl" rotWithShape="0">
              <a:srgbClr val="3973D6">
                <a:alpha val="21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US" altLang="zh-CN" i="1"/>
              <a:t>However, some studies suggest that the etiology of ASD includes qualitative sex differences, particularly involving genetic variations on the X chromosome.</a:t>
            </a: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01F911AA-EF02-7D7C-A127-235B57C7EBB2}"/>
              </a:ext>
            </a:extLst>
          </p:cNvPr>
          <p:cNvGrpSpPr/>
          <p:nvPr/>
        </p:nvGrpSpPr>
        <p:grpSpPr>
          <a:xfrm>
            <a:off x="0" y="-3"/>
            <a:ext cx="11795940" cy="566929"/>
            <a:chOff x="0" y="-3"/>
            <a:chExt cx="11795940" cy="566929"/>
          </a:xfrm>
        </p:grpSpPr>
        <p:sp>
          <p:nvSpPr>
            <p:cNvPr id="6" name="사각형: 둥근 한쪽 모서리 5">
              <a:extLst>
                <a:ext uri="{FF2B5EF4-FFF2-40B4-BE49-F238E27FC236}">
                  <a16:creationId xmlns:a16="http://schemas.microsoft.com/office/drawing/2014/main" id="{74885F7D-9344-8390-CD2B-88BE375F6F88}"/>
                </a:ext>
              </a:extLst>
            </p:cNvPr>
            <p:cNvSpPr/>
            <p:nvPr/>
          </p:nvSpPr>
          <p:spPr>
            <a:xfrm flipV="1">
              <a:off x="0" y="-3"/>
              <a:ext cx="11795940" cy="566929"/>
            </a:xfrm>
            <a:prstGeom prst="round1Rect">
              <a:avLst>
                <a:gd name="adj" fmla="val 36266"/>
              </a:avLst>
            </a:prstGeom>
            <a:pattFill prst="lgGrid">
              <a:fgClr>
                <a:srgbClr val="183A76"/>
              </a:fgClr>
              <a:bgClr>
                <a:srgbClr val="1C4289"/>
              </a:bgClr>
            </a:pattFill>
            <a:ln>
              <a:noFill/>
            </a:ln>
            <a:effectLst>
              <a:outerShdw dist="38100" dir="2700000" algn="tl" rotWithShape="0">
                <a:srgbClr val="1C4289">
                  <a:alpha val="2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79CF3500-A853-F96A-AE07-4B807A852708}"/>
                </a:ext>
              </a:extLst>
            </p:cNvPr>
            <p:cNvSpPr/>
            <p:nvPr/>
          </p:nvSpPr>
          <p:spPr>
            <a:xfrm>
              <a:off x="0" y="0"/>
              <a:ext cx="36000" cy="56459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9B7B5920-A76F-5AEA-AC98-8C20C2E782EA}"/>
              </a:ext>
            </a:extLst>
          </p:cNvPr>
          <p:cNvSpPr txBox="1"/>
          <p:nvPr/>
        </p:nvSpPr>
        <p:spPr>
          <a:xfrm>
            <a:off x="140281" y="32019"/>
            <a:ext cx="69632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kern="0" dirty="0">
                <a:ln w="9525">
                  <a:noFill/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Results</a:t>
            </a:r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1E732DC2-60EC-C95D-345C-EBABB6EA1F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7652" y="587262"/>
            <a:ext cx="5938912" cy="4010004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9997053F-6546-D688-BE0B-B9085774FB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8525" y="4683628"/>
            <a:ext cx="5592788" cy="2129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7605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8925</TotalTime>
  <Words>3468</Words>
  <Application>Microsoft Office PowerPoint</Application>
  <PresentationFormat>와이드스크린</PresentationFormat>
  <Paragraphs>371</Paragraphs>
  <Slides>25</Slides>
  <Notes>24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25</vt:i4>
      </vt:variant>
    </vt:vector>
  </HeadingPairs>
  <TitlesOfParts>
    <vt:vector size="33" baseType="lpstr">
      <vt:lpstr>-apple-system</vt:lpstr>
      <vt:lpstr>等线</vt:lpstr>
      <vt:lpstr>等线 Light</vt:lpstr>
      <vt:lpstr>Tmon몬소리 Black</vt:lpstr>
      <vt:lpstr>Arial</vt:lpstr>
      <vt:lpstr>Courier New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Seogyun Jeong</dc:creator>
  <cp:lastModifiedBy>Seogyun Jeong</cp:lastModifiedBy>
  <cp:revision>62</cp:revision>
  <dcterms:created xsi:type="dcterms:W3CDTF">2025-09-23T12:34:05Z</dcterms:created>
  <dcterms:modified xsi:type="dcterms:W3CDTF">2025-09-30T06:27:55Z</dcterms:modified>
</cp:coreProperties>
</file>